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Lst>
  <p:notesMasterIdLst>
    <p:notesMasterId r:id="rId31"/>
  </p:notesMasterIdLst>
  <p:handoutMasterIdLst>
    <p:handoutMasterId r:id="rId32"/>
  </p:handoutMasterIdLst>
  <p:sldIdLst>
    <p:sldId id="256" r:id="rId7"/>
    <p:sldId id="272" r:id="rId8"/>
    <p:sldId id="279" r:id="rId9"/>
    <p:sldId id="269" r:id="rId10"/>
    <p:sldId id="268" r:id="rId11"/>
    <p:sldId id="280" r:id="rId12"/>
    <p:sldId id="287" r:id="rId13"/>
    <p:sldId id="260" r:id="rId14"/>
    <p:sldId id="283" r:id="rId15"/>
    <p:sldId id="257" r:id="rId16"/>
    <p:sldId id="278" r:id="rId17"/>
    <p:sldId id="270" r:id="rId18"/>
    <p:sldId id="277" r:id="rId19"/>
    <p:sldId id="262" r:id="rId20"/>
    <p:sldId id="263" r:id="rId21"/>
    <p:sldId id="264" r:id="rId22"/>
    <p:sldId id="284" r:id="rId23"/>
    <p:sldId id="285" r:id="rId24"/>
    <p:sldId id="286" r:id="rId25"/>
    <p:sldId id="281" r:id="rId26"/>
    <p:sldId id="266" r:id="rId27"/>
    <p:sldId id="282" r:id="rId28"/>
    <p:sldId id="265"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82384" autoAdjust="0"/>
  </p:normalViewPr>
  <p:slideViewPr>
    <p:cSldViewPr snapToGrid="0" snapToObjects="1">
      <p:cViewPr varScale="1">
        <p:scale>
          <a:sx n="56" d="100"/>
          <a:sy n="56" d="100"/>
        </p:scale>
        <p:origin x="704" y="60"/>
      </p:cViewPr>
      <p:guideLst/>
    </p:cSldViewPr>
  </p:slideViewPr>
  <p:notesTextViewPr>
    <p:cViewPr>
      <p:scale>
        <a:sx n="1" d="1"/>
        <a:sy n="1" d="1"/>
      </p:scale>
      <p:origin x="0" y="0"/>
    </p:cViewPr>
  </p:notesTextViewPr>
  <p:notesViewPr>
    <p:cSldViewPr snapToGrid="0" snapToObjects="1">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D032C8-F277-455B-91A5-034CE51DAD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CE10B-9CBC-4B59-ACDB-27C90D9B79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D13DDA-56B2-4D1B-8479-2AE62003F592}" type="datetimeFigureOut">
              <a:rPr lang="en-US" smtClean="0"/>
              <a:t>9/1/2023</a:t>
            </a:fld>
            <a:endParaRPr lang="en-US"/>
          </a:p>
        </p:txBody>
      </p:sp>
      <p:sp>
        <p:nvSpPr>
          <p:cNvPr id="4" name="Footer Placeholder 3">
            <a:extLst>
              <a:ext uri="{FF2B5EF4-FFF2-40B4-BE49-F238E27FC236}">
                <a16:creationId xmlns:a16="http://schemas.microsoft.com/office/drawing/2014/main" id="{C26A9C22-DD98-4F14-9A4A-23D1C23E0BE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C17CBA-1A18-403D-AAA9-7E4AB9D74B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2484D2-0D6E-4B48-A267-1C1484BBC589}" type="slidenum">
              <a:rPr lang="en-US" smtClean="0"/>
              <a:t>‹#›</a:t>
            </a:fld>
            <a:endParaRPr lang="en-US"/>
          </a:p>
        </p:txBody>
      </p:sp>
    </p:spTree>
    <p:extLst>
      <p:ext uri="{BB962C8B-B14F-4D97-AF65-F5344CB8AC3E}">
        <p14:creationId xmlns:p14="http://schemas.microsoft.com/office/powerpoint/2010/main" val="170917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EF27B-C757-4E0F-A47A-3E90F9C8C3C8}" type="datetimeFigureOut">
              <a:rPr lang="fr-FR" smtClean="0"/>
              <a:t>01/09/2023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93ADD-03F4-4394-9D7C-34A7EEC76A6C}" type="slidenum">
              <a:rPr lang="fr-FR" smtClean="0"/>
              <a:t>‹#›</a:t>
            </a:fld>
            <a:endParaRPr lang="fr-FR"/>
          </a:p>
        </p:txBody>
      </p:sp>
    </p:spTree>
    <p:extLst>
      <p:ext uri="{BB962C8B-B14F-4D97-AF65-F5344CB8AC3E}">
        <p14:creationId xmlns:p14="http://schemas.microsoft.com/office/powerpoint/2010/main" val="298203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1</a:t>
            </a:fld>
            <a:endParaRPr lang="fr-FR"/>
          </a:p>
        </p:txBody>
      </p:sp>
    </p:spTree>
    <p:extLst>
      <p:ext uri="{BB962C8B-B14F-4D97-AF65-F5344CB8AC3E}">
        <p14:creationId xmlns:p14="http://schemas.microsoft.com/office/powerpoint/2010/main" val="842441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effectLst/>
                <a:latin typeface="Söhne"/>
              </a:rPr>
              <a:t>الإبداع من خلال التكنولوجيا</a:t>
            </a:r>
          </a:p>
          <a:p>
            <a:pPr algn="l"/>
            <a:endParaRPr lang="ar-LB" b="0" i="0" dirty="0">
              <a:effectLst/>
              <a:latin typeface="Söhne"/>
            </a:endParaRPr>
          </a:p>
          <a:p>
            <a:pPr algn="l"/>
            <a:r>
              <a:rPr lang="ar-LB" b="0" i="0" dirty="0">
                <a:effectLst/>
                <a:latin typeface="Söhne"/>
              </a:rPr>
              <a:t>ورشات التدريب هي مسار موازٍ رائع، خاصة بالنسبة للمبتدئين ولكن أيضًا لجميع المشاركين</a:t>
            </a:r>
          </a:p>
          <a:p>
            <a:pPr algn="l"/>
            <a:endParaRPr lang="en-US" b="0" i="0" dirty="0">
              <a:solidFill>
                <a:srgbClr val="374151"/>
              </a:solidFill>
              <a:effectLst/>
              <a:latin typeface="Söhne"/>
            </a:endParaRPr>
          </a:p>
          <a:p>
            <a:r>
              <a:rPr lang="ar-LB" b="0" i="0" dirty="0">
                <a:solidFill>
                  <a:srgbClr val="374151"/>
                </a:solidFill>
                <a:effectLst/>
                <a:latin typeface="Söhne"/>
              </a:rPr>
              <a:t>هاكاثون هو مسابقة للابتكار حيث يجتمع الناس معًا لبناء منتجات تحل التحديات. غالبًا ما تستغرق مدة عطلة نهاية الأسبوع، ولكن يمكن أن تستمر لفترة أطول أو أقصر وتعقد في أي وقت من أيام الأسبوع.</a:t>
            </a:r>
            <a:endParaRPr lang="en-US" b="0" i="0" dirty="0">
              <a:solidFill>
                <a:srgbClr val="374151"/>
              </a:solidFill>
              <a:effectLst/>
              <a:latin typeface="Söhne"/>
            </a:endParaRPr>
          </a:p>
          <a:p>
            <a:r>
              <a:rPr lang="ar-LB" b="0" i="0" dirty="0">
                <a:solidFill>
                  <a:srgbClr val="374151"/>
                </a:solidFill>
                <a:effectLst/>
                <a:latin typeface="Söhne"/>
              </a:rPr>
              <a:t>هاكاثون هو حدث محدد المدة يجتمع فيه فرق مكونة من خبراء تقنيين وخبراء في مجال معين للتعاون بشكل مكثف في مشاريع إبداعية. الهدف هو تصميم وبناء وتقديم الحل الأكثر ابتكارًا لمشكلة ما، ثم تقديم مفهوم نهائي أو نموذج أو عرض نهائي للجهات المعنية.</a:t>
            </a:r>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10</a:t>
            </a:fld>
            <a:endParaRPr lang="fr-FR"/>
          </a:p>
        </p:txBody>
      </p:sp>
    </p:spTree>
    <p:extLst>
      <p:ext uri="{BB962C8B-B14F-4D97-AF65-F5344CB8AC3E}">
        <p14:creationId xmlns:p14="http://schemas.microsoft.com/office/powerpoint/2010/main" val="122701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11</a:t>
            </a:fld>
            <a:endParaRPr lang="fr-FR"/>
          </a:p>
        </p:txBody>
      </p:sp>
    </p:spTree>
    <p:extLst>
      <p:ext uri="{BB962C8B-B14F-4D97-AF65-F5344CB8AC3E}">
        <p14:creationId xmlns:p14="http://schemas.microsoft.com/office/powerpoint/2010/main" val="278801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1">
              <a:lnSpc>
                <a:spcPct val="107000"/>
              </a:lnSpc>
              <a:spcBef>
                <a:spcPts val="0"/>
              </a:spcBef>
              <a:spcAft>
                <a:spcPts val="800"/>
              </a:spcAft>
              <a:buFont typeface="+mj-lt"/>
              <a:buAutoNum type="arabicPeriod"/>
            </a:pPr>
            <a:r>
              <a:rPr lang="ar-LB" b="1" dirty="0"/>
              <a:t>تم تنظيم الحدث خلال الفترة الممتدة من 8 إلى 10 نوفمبر وحضره 30 شابة و شاب. انقسم المشاركون إلى ستة فرق وبتوجيه من متخصصي تكنولوجيا المعلومات وخبراء مكافحة الفساد ، وعمل المشاركون لمدة ثلاثة أيام على مشاريعهم الخاصة لواجهة منصة </a:t>
            </a:r>
            <a:r>
              <a:rPr lang="fr-FR" b="1" dirty="0"/>
              <a:t>NAC ، </a:t>
            </a:r>
            <a:r>
              <a:rPr lang="ar-LB" b="1" dirty="0"/>
              <a:t>والتي من خلالها سيتمكن أي مواطن من الإبلاغ عن الأحكام القانونية التي تولد أو قد تولد الفساد. خلال اليوم الأخير من الحدث ، قدمت الفرق المنصات التي طوروها وشرحت اختيارهم للهندسة المعمارية. قام أعضاء لجنة التحكيم بتقييم المقترحات بناءً على معايير تتعلق بالإبداع والابتكار في تطوير التصميم وإمكانية الوصول وسهولة الاستخدام وغير ذلك.</a:t>
            </a:r>
          </a:p>
          <a:p>
            <a:pPr marL="342900" marR="0" lvl="0" indent="-342900" algn="just" rtl="1">
              <a:lnSpc>
                <a:spcPct val="107000"/>
              </a:lnSpc>
              <a:spcBef>
                <a:spcPts val="0"/>
              </a:spcBef>
              <a:spcAft>
                <a:spcPts val="800"/>
              </a:spcAft>
              <a:buFont typeface="+mj-lt"/>
              <a:buAutoNum type="arabicPeriod"/>
            </a:pPr>
            <a:endParaRPr lang="ar-LB" b="1" dirty="0"/>
          </a:p>
          <a:p>
            <a:pPr marL="342900" marR="0" lvl="0" indent="-342900" algn="just" rtl="1">
              <a:lnSpc>
                <a:spcPct val="107000"/>
              </a:lnSpc>
              <a:spcBef>
                <a:spcPts val="0"/>
              </a:spcBef>
              <a:spcAft>
                <a:spcPts val="800"/>
              </a:spcAft>
              <a:buFont typeface="+mj-lt"/>
              <a:buAutoNum type="arabicPeriod"/>
            </a:pPr>
            <a:r>
              <a:rPr lang="ar-LB" b="1" dirty="0"/>
              <a:t>عند إطلاقه ، سيسمح للمواطنين ، وكذلك لممثلي القطاع الخاص أو المجتمع المدني ، بإبراز القوانين أو الإجراءات المعيارية التي تحتوي على أحكام غامضة وقابلة للتفسير قد تولد الفساد. ستتم مراجعة الوثائق القانونية ذات الصلة من قبل </a:t>
            </a:r>
            <a:r>
              <a:rPr lang="fr-FR" b="1" dirty="0"/>
              <a:t>NAC </a:t>
            </a:r>
            <a:r>
              <a:rPr lang="ar-LB" b="1" dirty="0"/>
              <a:t>لتحديد مخاطر الفساد واقتراح التعديلات.</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12</a:t>
            </a:fld>
            <a:endParaRPr lang="fr-FR"/>
          </a:p>
        </p:txBody>
      </p:sp>
    </p:spTree>
    <p:extLst>
      <p:ext uri="{BB962C8B-B14F-4D97-AF65-F5344CB8AC3E}">
        <p14:creationId xmlns:p14="http://schemas.microsoft.com/office/powerpoint/2010/main" val="1171689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1">
              <a:lnSpc>
                <a:spcPct val="107000"/>
              </a:lnSpc>
              <a:spcBef>
                <a:spcPts val="0"/>
              </a:spcBef>
              <a:spcAft>
                <a:spcPts val="800"/>
              </a:spcAft>
              <a:buFont typeface="+mj-lt"/>
              <a:buAutoNum type="arabicPeriod"/>
            </a:pPr>
            <a:r>
              <a:rPr lang="ar-LB" b="1" dirty="0"/>
              <a:t>تم تنظيم الحدث خلال الفترة الممتدة من 8 إلى 10 نوفمبر وحضره 30 شابة و شاب. انقسم المشاركون إلى ستة فرق وبتوجيه من متخصصي تكنولوجيا المعلومات وخبراء مكافحة الفساد ، وعمل المشاركون لمدة ثلاثة أيام على مشاريعهم الخاصة لواجهة منصة </a:t>
            </a:r>
            <a:r>
              <a:rPr lang="fr-FR" b="1" dirty="0"/>
              <a:t>NAC ، </a:t>
            </a:r>
            <a:r>
              <a:rPr lang="ar-LB" b="1" dirty="0"/>
              <a:t>والتي من خلالها سيتمكن أي مواطن من الإبلاغ عن الأحكام القانونية التي تولد أو قد تولد الفساد. خلال اليوم الأخير من الحدث ، قدمت الفرق المنصات التي طوروها وشرحت اختيارهم للهندسة المعمارية. قام أعضاء لجنة التحكيم بتقييم المقترحات بناءً على معايير تتعلق بالإبداع والابتكار في تطوير التصميم وإمكانية الوصول وسهولة الاستخدام وغير ذلك.</a:t>
            </a:r>
          </a:p>
          <a:p>
            <a:pPr marL="342900" marR="0" lvl="0" indent="-342900" algn="just" rtl="1">
              <a:lnSpc>
                <a:spcPct val="107000"/>
              </a:lnSpc>
              <a:spcBef>
                <a:spcPts val="0"/>
              </a:spcBef>
              <a:spcAft>
                <a:spcPts val="800"/>
              </a:spcAft>
              <a:buFont typeface="+mj-lt"/>
              <a:buAutoNum type="arabicPeriod"/>
            </a:pPr>
            <a:endParaRPr lang="ar-LB" b="1" dirty="0"/>
          </a:p>
          <a:p>
            <a:pPr marL="342900" marR="0" lvl="0" indent="-342900" algn="just" rtl="1">
              <a:lnSpc>
                <a:spcPct val="107000"/>
              </a:lnSpc>
              <a:spcBef>
                <a:spcPts val="0"/>
              </a:spcBef>
              <a:spcAft>
                <a:spcPts val="800"/>
              </a:spcAft>
              <a:buFont typeface="+mj-lt"/>
              <a:buAutoNum type="arabicPeriod"/>
            </a:pPr>
            <a:r>
              <a:rPr lang="ar-LB" b="1" dirty="0"/>
              <a:t>عند إطلاقه ، سيسمح للمواطنين ، وكذلك لممثلي القطاع الخاص أو المجتمع المدني ، بإبراز القوانين أو الإجراءات المعيارية التي تحتوي على أحكام غامضة وقابلة للتفسير قد تولد الفساد. ستتم مراجعة الوثائق القانونية ذات الصلة من قبل </a:t>
            </a:r>
            <a:r>
              <a:rPr lang="fr-FR" b="1" dirty="0"/>
              <a:t>NAC </a:t>
            </a:r>
            <a:r>
              <a:rPr lang="ar-LB" b="1" dirty="0"/>
              <a:t>لتحديد مخاطر الفساد واقتراح التعديلات.</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13</a:t>
            </a:fld>
            <a:endParaRPr lang="fr-FR"/>
          </a:p>
        </p:txBody>
      </p:sp>
    </p:spTree>
    <p:extLst>
      <p:ext uri="{BB962C8B-B14F-4D97-AF65-F5344CB8AC3E}">
        <p14:creationId xmlns:p14="http://schemas.microsoft.com/office/powerpoint/2010/main" val="3100718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rtl="1">
              <a:lnSpc>
                <a:spcPct val="107000"/>
              </a:lnSpc>
              <a:spcBef>
                <a:spcPts val="0"/>
              </a:spcBef>
              <a:spcAft>
                <a:spcPts val="800"/>
              </a:spcAft>
              <a:buFont typeface="+mj-lt"/>
              <a:buAutoNum type="arabicPeriod"/>
            </a:pPr>
            <a:r>
              <a:rPr lang="ar-LB" sz="1200" b="1" u="sng" dirty="0">
                <a:effectLst/>
                <a:latin typeface="+mj-lt"/>
                <a:ea typeface="Calibri" panose="020F0502020204030204" pitchFamily="34" charset="0"/>
                <a:cs typeface="Simplified Arabic" panose="02020603050405020304" pitchFamily="18" charset="-78"/>
              </a:rPr>
              <a:t>تمثل النسخة الأولى من سلسلة هاكاثون </a:t>
            </a:r>
            <a:r>
              <a:rPr lang="en-US" sz="1200" b="1" u="sng" dirty="0">
                <a:effectLst/>
                <a:latin typeface="+mj-lt"/>
                <a:ea typeface="Calibri" panose="020F0502020204030204" pitchFamily="34" charset="0"/>
                <a:cs typeface="Simplified Arabic" panose="02020603050405020304" pitchFamily="18" charset="-78"/>
              </a:rPr>
              <a:t>Coding4Integrity، </a:t>
            </a:r>
            <a:r>
              <a:rPr lang="ar-LB" sz="1200" b="1" u="sng" dirty="0">
                <a:effectLst/>
                <a:latin typeface="+mj-lt"/>
                <a:ea typeface="Calibri" panose="020F0502020204030204" pitchFamily="34" charset="0"/>
                <a:cs typeface="Simplified Arabic" panose="02020603050405020304" pitchFamily="18" charset="-78"/>
              </a:rPr>
              <a:t>التي نُظمت في عام 2021 للمبرمجين الشباب من مصر وكينيا ونيجيريا والسنغال وجنوب إفريقيا، مثالاً ناجحًا لكيفية الاستفادة من التعلم عن بعد والابتكار الرقمي وريادة الأعمال الاجتماعية لإشراك الشباب بشكل هادف مع تمكينهم في نفس الوقت لوجود حلول مبتكرة وخلاقة تحمل بصمتهم.</a:t>
            </a:r>
          </a:p>
          <a:p>
            <a:pPr marL="342900" marR="0" lvl="0" indent="-342900" algn="just" rtl="1">
              <a:lnSpc>
                <a:spcPct val="107000"/>
              </a:lnSpc>
              <a:spcBef>
                <a:spcPts val="0"/>
              </a:spcBef>
              <a:spcAft>
                <a:spcPts val="800"/>
              </a:spcAft>
              <a:buFont typeface="+mj-lt"/>
              <a:buAutoNum type="arabicPeriod"/>
            </a:pPr>
            <a:endParaRPr lang="ar-LB" sz="1200" b="1" u="sng" dirty="0">
              <a:effectLst/>
              <a:latin typeface="+mj-lt"/>
              <a:ea typeface="Calibri" panose="020F0502020204030204" pitchFamily="34" charset="0"/>
              <a:cs typeface="Simplified Arabic" panose="02020603050405020304" pitchFamily="18" charset="-78"/>
            </a:endParaRPr>
          </a:p>
          <a:p>
            <a:pPr marL="342900" marR="0" lvl="0" indent="-342900" algn="just" rtl="1">
              <a:lnSpc>
                <a:spcPct val="107000"/>
              </a:lnSpc>
              <a:spcBef>
                <a:spcPts val="0"/>
              </a:spcBef>
              <a:spcAft>
                <a:spcPts val="800"/>
              </a:spcAft>
              <a:buFont typeface="+mj-lt"/>
              <a:buAutoNum type="arabicPeriod"/>
            </a:pPr>
            <a:r>
              <a:rPr lang="ar-LB" sz="1200" b="1" u="sng" dirty="0">
                <a:effectLst/>
                <a:latin typeface="+mj-lt"/>
                <a:ea typeface="Calibri" panose="020F0502020204030204" pitchFamily="34" charset="0"/>
                <a:cs typeface="Simplified Arabic" panose="02020603050405020304" pitchFamily="18" charset="-78"/>
              </a:rPr>
              <a:t>تقدم أكثر من 1900 مطور من البلدان الأفريقية الخمسة للمشاركة في الهاكاثون - وهو رقم يبين حجم الخبرة في مجال تكنولوجيا المعلومات والاتصالات و مدى اهتمام الشباب لتقديم حلول تكنولوجية لمواجهة ظاهرة الفساد. وتم قبول 193 شخص من المتقدمين للمشاركة في الهاكاثون على مدى أربعة أسابيع. وتألف الهاكاثون من فقرات عدة مخصصة للتدريب والتوجيه والنظر في مكونات التطوير التكنولوجي.</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14</a:t>
            </a:fld>
            <a:endParaRPr lang="fr-FR"/>
          </a:p>
        </p:txBody>
      </p:sp>
    </p:spTree>
    <p:extLst>
      <p:ext uri="{BB962C8B-B14F-4D97-AF65-F5344CB8AC3E}">
        <p14:creationId xmlns:p14="http://schemas.microsoft.com/office/powerpoint/2010/main" val="427277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يتيح الهاكاثون للمطورين الشباب فرصة لتطوير أفكارهم من خلال الحلول التي يقدمونها ويعملون عليها٫ حول كيفية مكافحة الفساد من خلال التكنولوجيا. وهو مصمم لتشجيع تطوير الحلول ردا على مواضيع مختلفة متعلقة بالفساد </a:t>
            </a: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و قام كل فريق من الفرق الـ 65 باختيار مجالًا موضوعيًا واحدًا و واختيار مسارا واحدا من ثلاثة مسارات للهاكاثون، وهي الذكاء الاصطناعي؛ تطوير </a:t>
            </a:r>
            <a:r>
              <a:rPr lang="fr-FR" b="0" i="0" dirty="0">
                <a:solidFill>
                  <a:srgbClr val="212529"/>
                </a:solidFill>
                <a:effectLst/>
                <a:latin typeface="Roboto" panose="02000000000000000000" pitchFamily="2" charset="0"/>
              </a:rPr>
              <a:t>Blockchain app ؛ </a:t>
            </a:r>
            <a:r>
              <a:rPr lang="ar-LB" b="0" i="0" dirty="0">
                <a:solidFill>
                  <a:srgbClr val="212529"/>
                </a:solidFill>
                <a:effectLst/>
                <a:latin typeface="Roboto" panose="02000000000000000000" pitchFamily="2" charset="0"/>
              </a:rPr>
              <a:t>أو تطوير </a:t>
            </a:r>
            <a:r>
              <a:rPr lang="fr-FR" b="0" i="0" dirty="0">
                <a:solidFill>
                  <a:srgbClr val="212529"/>
                </a:solidFill>
                <a:effectLst/>
                <a:latin typeface="Roboto" panose="02000000000000000000" pitchFamily="2" charset="0"/>
              </a:rPr>
              <a:t>Web2</a:t>
            </a: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تم اختيار فريق واحد لكل دولة مشاركة من قبل لجنة التحكيم المكونة من الخبراء كفائز ومنح الدعم المالي لمواصلة تطوير الحل التكنولوجي الفائز، والمساهمة العينية، لتلقي التعرض الوطني والدولي (على سبيل المثال في هوامش الدورة التاسعة للمؤتمر الدول الأطراف في اتفاقية الأمم المتحدة لمكافحة الفساد في ديسمبر 2021 والنسخة الرابعة من منتدى شباب العالم في يناير 2022 ، وكلاهما عقد في شرم الشيخ ، مصر).</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15</a:t>
            </a:fld>
            <a:endParaRPr lang="fr-FR"/>
          </a:p>
        </p:txBody>
      </p:sp>
    </p:spTree>
    <p:extLst>
      <p:ext uri="{BB962C8B-B14F-4D97-AF65-F5344CB8AC3E}">
        <p14:creationId xmlns:p14="http://schemas.microsoft.com/office/powerpoint/2010/main" val="4087997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يتيح الهاكاثون للمطورين الشباب فرصة لتطوير أفكارهم من خلال الحلول التي يقدمونها ويعملون عليها٫ حول كيفية مكافحة الفساد من خلال التكنولوجيا. وهو مصمم لتشجيع تطوير الحلول ردا على مواضيع مختلفة متعلقة بالفساد </a:t>
            </a: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و قام كل فريق من الفرق الـ 65 باختيار مجالًا موضوعيًا واحدًا و واختيار مسارا واحدا من ثلاثة مسارات للهاكاثون، وهي الذكاء الاصطناعي؛ تطوير </a:t>
            </a:r>
            <a:r>
              <a:rPr lang="fr-FR" b="0" i="0" dirty="0">
                <a:solidFill>
                  <a:srgbClr val="212529"/>
                </a:solidFill>
                <a:effectLst/>
                <a:latin typeface="Roboto" panose="02000000000000000000" pitchFamily="2" charset="0"/>
              </a:rPr>
              <a:t>Blockchain app ؛ </a:t>
            </a:r>
            <a:r>
              <a:rPr lang="ar-LB" b="0" i="0" dirty="0">
                <a:solidFill>
                  <a:srgbClr val="212529"/>
                </a:solidFill>
                <a:effectLst/>
                <a:latin typeface="Roboto" panose="02000000000000000000" pitchFamily="2" charset="0"/>
              </a:rPr>
              <a:t>أو تطوير </a:t>
            </a:r>
            <a:r>
              <a:rPr lang="fr-FR" b="0" i="0" dirty="0">
                <a:solidFill>
                  <a:srgbClr val="212529"/>
                </a:solidFill>
                <a:effectLst/>
                <a:latin typeface="Roboto" panose="02000000000000000000" pitchFamily="2" charset="0"/>
              </a:rPr>
              <a:t>Web2</a:t>
            </a: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تم اختيار فريق واحد لكل دولة مشاركة من قبل لجنة التحكيم المكونة من الخبراء كفائز ومنح الدعم المالي لمواصلة تطوير الحل التكنولوجي الفائز، والمساهمة العينية، لتلقي التعرض الوطني والدولي (على سبيل المثال في هوامش الدورة التاسعة للمؤتمر الدول الأطراف في اتفاقية الأمم المتحدة لمكافحة الفساد في ديسمبر 2021 والنسخة الرابعة من منتدى شباب العالم في يناير 2022 ، وكلاهما عقد في شرم الشيخ ، مصر).</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16</a:t>
            </a:fld>
            <a:endParaRPr lang="fr-FR"/>
          </a:p>
        </p:txBody>
      </p:sp>
    </p:spTree>
    <p:extLst>
      <p:ext uri="{BB962C8B-B14F-4D97-AF65-F5344CB8AC3E}">
        <p14:creationId xmlns:p14="http://schemas.microsoft.com/office/powerpoint/2010/main" val="202739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يتيح الهاكاثون للمطورين الشباب فرصة لتطوير أفكارهم من خلال الحلول التي يقدمونها ويعملون عليها٫ حول كيفية مكافحة الفساد من خلال التكنولوجيا. وهو مصمم لتشجيع تطوير الحلول ردا على مواضيع مختلفة متعلقة بالفساد </a:t>
            </a: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و قام كل فريق من الفرق الـ 65 باختيار مجالًا موضوعيًا واحدًا و واختيار مسارا واحدا من ثلاثة مسارات للهاكاثون، وهي الذكاء الاصطناعي؛ تطوير </a:t>
            </a:r>
            <a:r>
              <a:rPr lang="fr-FR" b="0" i="0" dirty="0">
                <a:solidFill>
                  <a:srgbClr val="212529"/>
                </a:solidFill>
                <a:effectLst/>
                <a:latin typeface="Roboto" panose="02000000000000000000" pitchFamily="2" charset="0"/>
              </a:rPr>
              <a:t>Blockchain app ؛ </a:t>
            </a:r>
            <a:r>
              <a:rPr lang="ar-LB" b="0" i="0" dirty="0">
                <a:solidFill>
                  <a:srgbClr val="212529"/>
                </a:solidFill>
                <a:effectLst/>
                <a:latin typeface="Roboto" panose="02000000000000000000" pitchFamily="2" charset="0"/>
              </a:rPr>
              <a:t>أو تطوير </a:t>
            </a:r>
            <a:r>
              <a:rPr lang="fr-FR" b="0" i="0" dirty="0">
                <a:solidFill>
                  <a:srgbClr val="212529"/>
                </a:solidFill>
                <a:effectLst/>
                <a:latin typeface="Roboto" panose="02000000000000000000" pitchFamily="2" charset="0"/>
              </a:rPr>
              <a:t>Web2</a:t>
            </a: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endParaRPr lang="ar-LB" b="0" i="0" dirty="0">
              <a:solidFill>
                <a:srgbClr val="212529"/>
              </a:solidFill>
              <a:effectLst/>
              <a:latin typeface="Roboto" panose="02000000000000000000" pitchFamily="2" charset="0"/>
            </a:endParaRPr>
          </a:p>
          <a:p>
            <a:pPr marL="457200" marR="0" algn="just" rtl="1">
              <a:lnSpc>
                <a:spcPct val="107000"/>
              </a:lnSpc>
              <a:spcBef>
                <a:spcPts val="0"/>
              </a:spcBef>
              <a:spcAft>
                <a:spcPts val="800"/>
              </a:spcAft>
            </a:pPr>
            <a:r>
              <a:rPr lang="ar-LB" b="0" i="0" dirty="0">
                <a:solidFill>
                  <a:srgbClr val="212529"/>
                </a:solidFill>
                <a:effectLst/>
                <a:latin typeface="Roboto" panose="02000000000000000000" pitchFamily="2" charset="0"/>
              </a:rPr>
              <a:t>تم اختيار فريق واحد لكل دولة مشاركة من قبل لجنة التحكيم المكونة من الخبراء كفائز ومنح الدعم المالي لمواصلة تطوير الحل التكنولوجي الفائز، والمساهمة العينية، لتلقي التعرض الوطني والدولي (على سبيل المثال في هوامش الدورة التاسعة للمؤتمر الدول الأطراف في اتفاقية الأمم المتحدة لمكافحة الفساد في ديسمبر 2021 والنسخة الرابعة من منتدى شباب العالم في يناير 2022 ، وكلاهما عقد في شرم الشيخ ، مصر).</a:t>
            </a:r>
            <a:endParaRPr lang="fr-FR" b="1" dirty="0"/>
          </a:p>
        </p:txBody>
      </p:sp>
      <p:sp>
        <p:nvSpPr>
          <p:cNvPr id="4" name="Slide Number Placeholder 3"/>
          <p:cNvSpPr>
            <a:spLocks noGrp="1"/>
          </p:cNvSpPr>
          <p:nvPr>
            <p:ph type="sldNum" sz="quarter" idx="5"/>
          </p:nvPr>
        </p:nvSpPr>
        <p:spPr/>
        <p:txBody>
          <a:bodyPr/>
          <a:lstStyle/>
          <a:p>
            <a:fld id="{89293ADD-03F4-4394-9D7C-34A7EEC76A6C}" type="slidenum">
              <a:rPr lang="fr-FR" smtClean="0"/>
              <a:t>19</a:t>
            </a:fld>
            <a:endParaRPr lang="fr-FR"/>
          </a:p>
        </p:txBody>
      </p:sp>
    </p:spTree>
    <p:extLst>
      <p:ext uri="{BB962C8B-B14F-4D97-AF65-F5344CB8AC3E}">
        <p14:creationId xmlns:p14="http://schemas.microsoft.com/office/powerpoint/2010/main" val="144594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20</a:t>
            </a:fld>
            <a:endParaRPr lang="fr-FR"/>
          </a:p>
        </p:txBody>
      </p:sp>
    </p:spTree>
    <p:extLst>
      <p:ext uri="{BB962C8B-B14F-4D97-AF65-F5344CB8AC3E}">
        <p14:creationId xmlns:p14="http://schemas.microsoft.com/office/powerpoint/2010/main" val="2895786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solidFill>
                  <a:srgbClr val="374151"/>
                </a:solidFill>
                <a:effectLst/>
                <a:latin typeface="Söhne"/>
              </a:rPr>
              <a:t>تبدأ الهاكاثون عادةً بتقديم موضوع محدد أو تحدي يتعلق بمجال معين، مثل تطوير تطبيقات الجوال أو الذكاء الاصطناعي أو إنترنت الأشياء. يتم تشكيل فرق من المشاركين الذين يعملون سويًا لتطوير حلول فريدة وإبداعية لهذا التحدي.</a:t>
            </a:r>
          </a:p>
          <a:p>
            <a:pPr algn="l"/>
            <a:r>
              <a:rPr lang="ar-LB" b="0" i="0" dirty="0">
                <a:solidFill>
                  <a:srgbClr val="374151"/>
                </a:solidFill>
                <a:effectLst/>
                <a:latin typeface="Söhne"/>
              </a:rPr>
              <a:t>خلال الهاكاثون، يقوم المشاركون بالعمل بجد لفترة محدودة من الزمن، غالبًا ما تكون بين 24 و 48 ساعة، لتطوير نماذج أو تجارب تفاعلية أو تطبيقات أو أدوات جديدة تتعلق بالتحدي المحدد. يعمل الفريق على تصميم وتطوير البرامج والخوارزميات والواجهات الرسومية وغيرها من الأفكار الابتكارية التي تساعد في حل التحدي.</a:t>
            </a:r>
          </a:p>
          <a:p>
            <a:pPr algn="l"/>
            <a:r>
              <a:rPr lang="ar-LB" b="0" i="0" dirty="0">
                <a:solidFill>
                  <a:srgbClr val="374151"/>
                </a:solidFill>
                <a:effectLst/>
                <a:latin typeface="Söhne"/>
              </a:rPr>
              <a:t>في نهاية الهاكاثون، يقدم كل فريق عملهم وحلولهم أمام لجنة تحكيم تقيّمها استنادًا إلى المعايير المحددة سابقًا. يُعلن الفريق الفائز أو الفرق الفائزة بجوائز مثل التمويل أو الدعم لمواصلة تطوير فكرتهم.</a:t>
            </a:r>
          </a:p>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21</a:t>
            </a:fld>
            <a:endParaRPr lang="fr-FR"/>
          </a:p>
        </p:txBody>
      </p:sp>
    </p:spTree>
    <p:extLst>
      <p:ext uri="{BB962C8B-B14F-4D97-AF65-F5344CB8AC3E}">
        <p14:creationId xmlns:p14="http://schemas.microsoft.com/office/powerpoint/2010/main" val="52307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2</a:t>
            </a:fld>
            <a:endParaRPr lang="fr-FR"/>
          </a:p>
        </p:txBody>
      </p:sp>
    </p:spTree>
    <p:extLst>
      <p:ext uri="{BB962C8B-B14F-4D97-AF65-F5344CB8AC3E}">
        <p14:creationId xmlns:p14="http://schemas.microsoft.com/office/powerpoint/2010/main" val="2083012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22</a:t>
            </a:fld>
            <a:endParaRPr lang="fr-FR"/>
          </a:p>
        </p:txBody>
      </p:sp>
    </p:spTree>
    <p:extLst>
      <p:ext uri="{BB962C8B-B14F-4D97-AF65-F5344CB8AC3E}">
        <p14:creationId xmlns:p14="http://schemas.microsoft.com/office/powerpoint/2010/main" val="3057240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solidFill>
                  <a:srgbClr val="374151"/>
                </a:solidFill>
                <a:effectLst/>
                <a:latin typeface="Söhne"/>
              </a:rPr>
              <a:t>تبدأ الهاكاثون عادةً بتقديم موضوع محدد أو تحدي يتعلق بمجال معين، مثل تطوير تطبيقات الجوال أو الذكاء الاصطناعي أو إنترنت الأشياء. يتم تشكيل فرق من المشاركين الذين يعملون سويًا لتطوير حلول فريدة وإبداعية لهذا التحدي.</a:t>
            </a:r>
          </a:p>
          <a:p>
            <a:pPr algn="l"/>
            <a:r>
              <a:rPr lang="ar-LB" b="0" i="0" dirty="0">
                <a:solidFill>
                  <a:srgbClr val="374151"/>
                </a:solidFill>
                <a:effectLst/>
                <a:latin typeface="Söhne"/>
              </a:rPr>
              <a:t>خلال الهاكاثون، يقوم المشاركون بالعمل بجد لفترة محدودة من الزمن، غالبًا ما تكون بين 24 و 48 ساعة، لتطوير نماذج أو تجارب تفاعلية أو تطبيقات أو أدوات جديدة تتعلق بالتحدي المحدد. يعمل الفريق على تصميم وتطوير البرامج والخوارزميات والواجهات الرسومية وغيرها من الأفكار الابتكارية التي تساعد في حل التحدي.</a:t>
            </a:r>
          </a:p>
          <a:p>
            <a:pPr algn="l"/>
            <a:r>
              <a:rPr lang="ar-LB" b="0" i="0" dirty="0">
                <a:solidFill>
                  <a:srgbClr val="374151"/>
                </a:solidFill>
                <a:effectLst/>
                <a:latin typeface="Söhne"/>
              </a:rPr>
              <a:t>في نهاية الهاكاثون، يقدم كل فريق عملهم وحلولهم أمام لجنة تحكيم تقيّمها استنادًا إلى المعايير المحددة سابقًا. يُعلن الفريق الفائز أو الفرق الفائزة بجوائز مثل التمويل أو الدعم لمواصلة تطوير فكرتهم.</a:t>
            </a:r>
          </a:p>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23</a:t>
            </a:fld>
            <a:endParaRPr lang="fr-FR"/>
          </a:p>
        </p:txBody>
      </p:sp>
    </p:spTree>
    <p:extLst>
      <p:ext uri="{BB962C8B-B14F-4D97-AF65-F5344CB8AC3E}">
        <p14:creationId xmlns:p14="http://schemas.microsoft.com/office/powerpoint/2010/main" val="239165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3</a:t>
            </a:fld>
            <a:endParaRPr lang="fr-FR"/>
          </a:p>
        </p:txBody>
      </p:sp>
    </p:spTree>
    <p:extLst>
      <p:ext uri="{BB962C8B-B14F-4D97-AF65-F5344CB8AC3E}">
        <p14:creationId xmlns:p14="http://schemas.microsoft.com/office/powerpoint/2010/main" val="230443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effectLst/>
                <a:latin typeface="Söhne"/>
              </a:rPr>
              <a:t>بودكاست هو ملف صوتي رقمي متاح على الإنترنت للتنزيل على الكمبيوتر أو الجهاز المحمول، وعادة ما يتوفر على شكل سلسلة من الحلقات، حيث يمكن للمشتركين تلقي الحلقات الجديدة تلقائيًا.</a:t>
            </a:r>
          </a:p>
          <a:p>
            <a:br>
              <a:rPr lang="ar-LB" dirty="0"/>
            </a:br>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4</a:t>
            </a:fld>
            <a:endParaRPr lang="fr-FR"/>
          </a:p>
        </p:txBody>
      </p:sp>
    </p:spTree>
    <p:extLst>
      <p:ext uri="{BB962C8B-B14F-4D97-AF65-F5344CB8AC3E}">
        <p14:creationId xmlns:p14="http://schemas.microsoft.com/office/powerpoint/2010/main" val="243281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effectLst/>
                <a:latin typeface="Söhne"/>
              </a:rPr>
              <a:t>بودكاست هو ملف صوتي رقمي متاح على الإنترنت للتنزيل على الكمبيوتر أو الجهاز المحمول، وعادة ما يتوفر على شكل سلسلة من الحلقات، حيث يمكن للمشتركين تلقي الحلقات الجديدة تلقائيًا.</a:t>
            </a:r>
            <a:r>
              <a:rPr lang="en-US" b="0" i="0" dirty="0">
                <a:effectLst/>
                <a:latin typeface="Söhne"/>
              </a:rPr>
              <a:t> Those who do not have the chance to be on television have a space to talk and raise awareness on AC</a:t>
            </a:r>
          </a:p>
          <a:p>
            <a:pPr algn="l"/>
            <a:endParaRPr lang="en-US" b="0" i="0" dirty="0">
              <a:effectLst/>
              <a:latin typeface="Söhne"/>
            </a:endParaRPr>
          </a:p>
          <a:p>
            <a:pPr algn="l"/>
            <a:r>
              <a:rPr lang="en-US" b="0" i="0" dirty="0">
                <a:effectLst/>
                <a:latin typeface="Söhne"/>
              </a:rPr>
              <a:t>Youth-to-youth gamification AC</a:t>
            </a:r>
            <a:r>
              <a:rPr lang="ar-LB" b="0" i="0" dirty="0">
                <a:effectLst/>
                <a:latin typeface="Söhne"/>
              </a:rPr>
              <a:t>:</a:t>
            </a:r>
            <a:r>
              <a:rPr lang="en-US" b="0" i="0" dirty="0">
                <a:effectLst/>
                <a:latin typeface="Söhne"/>
              </a:rPr>
              <a:t> youth develop AC apps to be raise awareness on AC for children </a:t>
            </a:r>
          </a:p>
          <a:p>
            <a:pPr algn="l"/>
            <a:endParaRPr lang="en-US" b="0" i="0" dirty="0">
              <a:effectLst/>
              <a:latin typeface="Söhne"/>
            </a:endParaRPr>
          </a:p>
          <a:p>
            <a:pPr algn="l"/>
            <a:r>
              <a:rPr lang="en-US" b="0" i="0" dirty="0">
                <a:effectLst/>
                <a:latin typeface="Söhne"/>
              </a:rPr>
              <a:t>E comic books </a:t>
            </a:r>
            <a:r>
              <a:rPr lang="ar-LB" b="0" i="0" dirty="0">
                <a:effectLst/>
                <a:latin typeface="Söhne"/>
              </a:rPr>
              <a:t>كتب مصورة الكترونية</a:t>
            </a:r>
            <a:endParaRPr lang="en-US" b="0" i="0" dirty="0">
              <a:effectLst/>
              <a:latin typeface="Söhne"/>
            </a:endParaRPr>
          </a:p>
          <a:p>
            <a:pPr algn="l"/>
            <a:endParaRPr lang="en-US" b="0" i="0" dirty="0">
              <a:effectLst/>
              <a:latin typeface="Söhne"/>
            </a:endParaRPr>
          </a:p>
          <a:p>
            <a:pPr algn="l"/>
            <a:r>
              <a:rPr lang="en-US" b="0" i="0" dirty="0">
                <a:effectLst/>
                <a:latin typeface="Söhne"/>
              </a:rPr>
              <a:t>Short movie competition</a:t>
            </a:r>
            <a:endParaRPr lang="ar-LB" b="0" i="0" dirty="0">
              <a:effectLst/>
              <a:latin typeface="Söhne"/>
            </a:endParaRPr>
          </a:p>
          <a:p>
            <a:br>
              <a:rPr lang="ar-LB" dirty="0"/>
            </a:br>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5</a:t>
            </a:fld>
            <a:endParaRPr lang="fr-FR"/>
          </a:p>
        </p:txBody>
      </p:sp>
    </p:spTree>
    <p:extLst>
      <p:ext uri="{BB962C8B-B14F-4D97-AF65-F5344CB8AC3E}">
        <p14:creationId xmlns:p14="http://schemas.microsoft.com/office/powerpoint/2010/main" val="3111968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6</a:t>
            </a:fld>
            <a:endParaRPr lang="fr-FR"/>
          </a:p>
        </p:txBody>
      </p:sp>
    </p:spTree>
    <p:extLst>
      <p:ext uri="{BB962C8B-B14F-4D97-AF65-F5344CB8AC3E}">
        <p14:creationId xmlns:p14="http://schemas.microsoft.com/office/powerpoint/2010/main" val="26073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solidFill>
                  <a:srgbClr val="374151"/>
                </a:solidFill>
                <a:effectLst/>
                <a:latin typeface="Söhne"/>
              </a:rPr>
              <a:t>تبدأ الهاكاثون عادةً بتقديم موضوع محدد أو تحدي يتعلق بمجال معين، مثل تطوير تطبيقات الجوال أو الذكاء الاصطناعي أو إنترنت الأشياء. يتم تشكيل فرق من المشاركين الذين يعملون سويًا لتطوير حلول فريدة وإبداعية لهذا التحدي.</a:t>
            </a:r>
          </a:p>
          <a:p>
            <a:pPr algn="l"/>
            <a:r>
              <a:rPr lang="ar-LB" b="0" i="0" dirty="0">
                <a:solidFill>
                  <a:srgbClr val="374151"/>
                </a:solidFill>
                <a:effectLst/>
                <a:latin typeface="Söhne"/>
              </a:rPr>
              <a:t>خلال الهاكاثون، يقوم المشاركون بالعمل بجد لفترة محدودة من الزمن، غالبًا ما تكون بين 24 و 48 ساعة، لتطوير نماذج أو تجارب تفاعلية أو تطبيقات أو أدوات جديدة تتعلق بالتحدي المحدد. يعمل الفريق على تصميم وتطوير البرامج والخوارزميات والواجهات الرسومية وغيرها من الأفكار الابتكارية التي تساعد في حل التحدي.</a:t>
            </a:r>
          </a:p>
          <a:p>
            <a:pPr algn="l"/>
            <a:r>
              <a:rPr lang="ar-LB" b="0" i="0" dirty="0">
                <a:solidFill>
                  <a:srgbClr val="374151"/>
                </a:solidFill>
                <a:effectLst/>
                <a:latin typeface="Söhne"/>
              </a:rPr>
              <a:t>في نهاية الهاكاثون، يقدم كل فريق عملهم وحلولهم أمام لجنة تحكيم تقيّمها استنادًا إلى المعايير المحددة سابقًا. يُعلن الفريق الفائز أو الفرق الفائزة بجوائز مثل التمويل أو الدعم لمواصلة تطوير فكرتهم.</a:t>
            </a:r>
          </a:p>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7</a:t>
            </a:fld>
            <a:endParaRPr lang="fr-FR"/>
          </a:p>
        </p:txBody>
      </p:sp>
    </p:spTree>
    <p:extLst>
      <p:ext uri="{BB962C8B-B14F-4D97-AF65-F5344CB8AC3E}">
        <p14:creationId xmlns:p14="http://schemas.microsoft.com/office/powerpoint/2010/main" val="155139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solidFill>
                  <a:srgbClr val="374151"/>
                </a:solidFill>
                <a:effectLst/>
                <a:latin typeface="Söhne"/>
              </a:rPr>
              <a:t>تبدأ الهاكاثون عادةً بتقديم موضوع محدد أو تحدي يتعلق بمجال معين، مثل تطوير تطبيقات الجوال أو الذكاء الاصطناعي أو إنترنت الأشياء. يتم تشكيل فرق من المشاركين الذين يعملون سويًا لتطوير حلول فريدة وإبداعية لهذا التحدي.</a:t>
            </a:r>
          </a:p>
          <a:p>
            <a:pPr algn="l"/>
            <a:r>
              <a:rPr lang="ar-LB" b="0" i="0" dirty="0">
                <a:solidFill>
                  <a:srgbClr val="374151"/>
                </a:solidFill>
                <a:effectLst/>
                <a:latin typeface="Söhne"/>
              </a:rPr>
              <a:t>خلال الهاكاثون، يقوم المشاركون بالعمل بجد لفترة محدودة من الزمن، غالبًا ما تكون بين 24 و 48 ساعة، لتطوير نماذج أو تجارب تفاعلية أو تطبيقات أو أدوات جديدة تتعلق بالتحدي المحدد. يعمل الفريق على تصميم وتطوير البرامج والخوارزميات والواجهات الرسومية وغيرها من الأفكار الابتكارية التي تساعد في حل التحدي.</a:t>
            </a:r>
          </a:p>
          <a:p>
            <a:pPr algn="l"/>
            <a:r>
              <a:rPr lang="ar-LB" b="0" i="0" dirty="0">
                <a:solidFill>
                  <a:srgbClr val="374151"/>
                </a:solidFill>
                <a:effectLst/>
                <a:latin typeface="Söhne"/>
              </a:rPr>
              <a:t>في نهاية الهاكاثون، يقدم كل فريق عملهم وحلولهم أمام لجنة تحكيم تقيّمها استنادًا إلى المعايير المحددة سابقًا. يُعلن الفريق الفائز أو الفرق الفائزة بجوائز مثل التمويل أو الدعم لمواصلة تطوير فكرتهم.</a:t>
            </a:r>
          </a:p>
          <a:p>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8</a:t>
            </a:fld>
            <a:endParaRPr lang="fr-FR"/>
          </a:p>
        </p:txBody>
      </p:sp>
    </p:spTree>
    <p:extLst>
      <p:ext uri="{BB962C8B-B14F-4D97-AF65-F5344CB8AC3E}">
        <p14:creationId xmlns:p14="http://schemas.microsoft.com/office/powerpoint/2010/main" val="72265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ar-LB" b="0" i="0" dirty="0">
                <a:effectLst/>
                <a:latin typeface="Söhne"/>
              </a:rPr>
              <a:t>الإبداع من خلال التكنولوجيا</a:t>
            </a:r>
          </a:p>
          <a:p>
            <a:pPr algn="l"/>
            <a:endParaRPr lang="ar-LB" b="0" i="0" dirty="0">
              <a:effectLst/>
              <a:latin typeface="Söhne"/>
            </a:endParaRPr>
          </a:p>
          <a:p>
            <a:pPr algn="l"/>
            <a:r>
              <a:rPr lang="ar-LB" b="0" i="0" dirty="0">
                <a:effectLst/>
                <a:latin typeface="Söhne"/>
              </a:rPr>
              <a:t>ورشات التدريب هي مسار موازٍ رائع، خاصة بالنسبة للمبتدئين ولكن أيضًا لجميع المشاركين</a:t>
            </a:r>
          </a:p>
          <a:p>
            <a:pPr algn="l"/>
            <a:endParaRPr lang="en-US" b="0" i="0" dirty="0">
              <a:solidFill>
                <a:srgbClr val="374151"/>
              </a:solidFill>
              <a:effectLst/>
              <a:latin typeface="Söhne"/>
            </a:endParaRPr>
          </a:p>
          <a:p>
            <a:r>
              <a:rPr lang="ar-LB" b="0" i="0" dirty="0">
                <a:solidFill>
                  <a:srgbClr val="374151"/>
                </a:solidFill>
                <a:effectLst/>
                <a:latin typeface="Söhne"/>
              </a:rPr>
              <a:t>هاكاثون هو مسابقة للابتكار حيث يجتمع الناس معًا لبناء منتجات تحل التحديات. غالبًا ما تستغرق مدة عطلة نهاية الأسبوع، ولكن يمكن أن تستمر لفترة أطول أو أقصر وتعقد في أي وقت من أيام الأسبوع.</a:t>
            </a:r>
            <a:endParaRPr lang="en-US" b="0" i="0" dirty="0">
              <a:solidFill>
                <a:srgbClr val="374151"/>
              </a:solidFill>
              <a:effectLst/>
              <a:latin typeface="Söhne"/>
            </a:endParaRPr>
          </a:p>
          <a:p>
            <a:r>
              <a:rPr lang="ar-LB" b="0" i="0" dirty="0">
                <a:solidFill>
                  <a:srgbClr val="374151"/>
                </a:solidFill>
                <a:effectLst/>
                <a:latin typeface="Söhne"/>
              </a:rPr>
              <a:t>هاكاثون هو حدث محدد المدة يجتمع فيه فرق مكونة من خبراء تقنيين وخبراء في مجال معين للتعاون بشكل مكثف في مشاريع إبداعية. الهدف هو تصميم وبناء وتقديم الحل الأكثر ابتكارًا لمشكلة ما، ثم تقديم مفهوم نهائي أو نموذج أو عرض نهائي للجهات المعنية.</a:t>
            </a:r>
            <a:endParaRPr lang="fr-FR" dirty="0"/>
          </a:p>
        </p:txBody>
      </p:sp>
      <p:sp>
        <p:nvSpPr>
          <p:cNvPr id="4" name="Slide Number Placeholder 3"/>
          <p:cNvSpPr>
            <a:spLocks noGrp="1"/>
          </p:cNvSpPr>
          <p:nvPr>
            <p:ph type="sldNum" sz="quarter" idx="5"/>
          </p:nvPr>
        </p:nvSpPr>
        <p:spPr/>
        <p:txBody>
          <a:bodyPr/>
          <a:lstStyle/>
          <a:p>
            <a:fld id="{89293ADD-03F4-4394-9D7C-34A7EEC76A6C}" type="slidenum">
              <a:rPr lang="fr-FR" smtClean="0"/>
              <a:t>9</a:t>
            </a:fld>
            <a:endParaRPr lang="fr-FR"/>
          </a:p>
        </p:txBody>
      </p:sp>
    </p:spTree>
    <p:extLst>
      <p:ext uri="{BB962C8B-B14F-4D97-AF65-F5344CB8AC3E}">
        <p14:creationId xmlns:p14="http://schemas.microsoft.com/office/powerpoint/2010/main" val="1151605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1215082" y="460827"/>
            <a:ext cx="637103" cy="1295712"/>
          </a:xfrm>
          <a:prstGeom prst="rect">
            <a:avLst/>
          </a:prstGeom>
        </p:spPr>
      </p:pic>
    </p:spTree>
    <p:extLst>
      <p:ext uri="{BB962C8B-B14F-4D97-AF65-F5344CB8AC3E}">
        <p14:creationId xmlns:p14="http://schemas.microsoft.com/office/powerpoint/2010/main" val="109509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A90407-D02D-9F49-8A2C-3443310CFDAE}"/>
              </a:ext>
            </a:extLst>
          </p:cNvPr>
          <p:cNvSpPr>
            <a:spLocks noGrp="1"/>
          </p:cNvSpPr>
          <p:nvPr>
            <p:ph type="ctrTitle"/>
          </p:nvPr>
        </p:nvSpPr>
        <p:spPr>
          <a:xfrm>
            <a:off x="1215082" y="3031435"/>
            <a:ext cx="10831144" cy="1022224"/>
          </a:xfrm>
        </p:spPr>
        <p:txBody>
          <a:bodyPr anchor="b"/>
          <a:lstStyle>
            <a:lvl1pPr algn="l">
              <a:defRPr sz="6000">
                <a:solidFill>
                  <a:schemeClr val="bg2">
                    <a:lumMod val="10000"/>
                  </a:schemeClr>
                </a:solidFill>
              </a:defRPr>
            </a:lvl1pPr>
          </a:lstStyle>
          <a:p>
            <a:r>
              <a:rPr lang="en-US" dirty="0"/>
              <a:t>Click to edit Master title style</a:t>
            </a:r>
          </a:p>
        </p:txBody>
      </p:sp>
      <p:sp>
        <p:nvSpPr>
          <p:cNvPr id="4" name="Subtitle 2">
            <a:extLst>
              <a:ext uri="{FF2B5EF4-FFF2-40B4-BE49-F238E27FC236}">
                <a16:creationId xmlns:a16="http://schemas.microsoft.com/office/drawing/2014/main" id="{412AB11C-65A4-2C46-ACEE-025A020E41DD}"/>
              </a:ext>
            </a:extLst>
          </p:cNvPr>
          <p:cNvSpPr>
            <a:spLocks noGrp="1"/>
          </p:cNvSpPr>
          <p:nvPr>
            <p:ph type="subTitle" idx="1" hasCustomPrompt="1"/>
          </p:nvPr>
        </p:nvSpPr>
        <p:spPr>
          <a:xfrm>
            <a:off x="1215082" y="4053659"/>
            <a:ext cx="7825947" cy="625474"/>
          </a:xfrm>
          <a:prstGeom prst="rect">
            <a:avLst/>
          </a:prstGeom>
        </p:spPr>
        <p:txBody>
          <a:bodyPr anchor="b"/>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794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2289DC-5D40-8742-B358-B5C906D0546E}"/>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pic>
        <p:nvPicPr>
          <p:cNvPr id="10" name="Picture 9" descr="A picture containing drawing, clock&#10;&#10;Description automatically generated">
            <a:extLst>
              <a:ext uri="{FF2B5EF4-FFF2-40B4-BE49-F238E27FC236}">
                <a16:creationId xmlns:a16="http://schemas.microsoft.com/office/drawing/2014/main" id="{520A9D45-9B39-3042-BBBB-2649EECA1F50}"/>
              </a:ext>
            </a:extLst>
          </p:cNvPr>
          <p:cNvPicPr>
            <a:picLocks noChangeAspect="1"/>
          </p:cNvPicPr>
          <p:nvPr userDrawn="1"/>
        </p:nvPicPr>
        <p:blipFill>
          <a:blip r:embed="rId3"/>
          <a:stretch>
            <a:fillRect/>
          </a:stretch>
        </p:blipFill>
        <p:spPr>
          <a:xfrm>
            <a:off x="5486898" y="2190236"/>
            <a:ext cx="1218203" cy="2477528"/>
          </a:xfrm>
          <a:prstGeom prst="rect">
            <a:avLst/>
          </a:prstGeom>
        </p:spPr>
      </p:pic>
    </p:spTree>
    <p:extLst>
      <p:ext uri="{BB962C8B-B14F-4D97-AF65-F5344CB8AC3E}">
        <p14:creationId xmlns:p14="http://schemas.microsoft.com/office/powerpoint/2010/main" val="272588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5B008-0300-494D-8CC7-50F4AE8D4D36}"/>
              </a:ext>
            </a:extLst>
          </p:cNvPr>
          <p:cNvPicPr>
            <a:picLocks noChangeAspect="1"/>
          </p:cNvPicPr>
          <p:nvPr userDrawn="1"/>
        </p:nvPicPr>
        <p:blipFill>
          <a:blip r:embed="rId2">
            <a:alphaModFix amt="75000"/>
          </a:blip>
          <a:stretch>
            <a:fillRect/>
          </a:stretch>
        </p:blipFill>
        <p:spPr>
          <a:xfrm>
            <a:off x="0" y="0"/>
            <a:ext cx="12192000" cy="6858000"/>
          </a:xfrm>
          <a:prstGeom prst="rect">
            <a:avLst/>
          </a:prstGeom>
          <a:noFill/>
        </p:spPr>
      </p:pic>
      <p:sp>
        <p:nvSpPr>
          <p:cNvPr id="9" name="Title 1">
            <a:extLst>
              <a:ext uri="{FF2B5EF4-FFF2-40B4-BE49-F238E27FC236}">
                <a16:creationId xmlns:a16="http://schemas.microsoft.com/office/drawing/2014/main" id="{F35618AC-FCE5-9545-A06C-F73B94FCF4F5}"/>
              </a:ext>
            </a:extLst>
          </p:cNvPr>
          <p:cNvSpPr>
            <a:spLocks noGrp="1"/>
          </p:cNvSpPr>
          <p:nvPr>
            <p:ph type="ctrTitle" hasCustomPrompt="1"/>
          </p:nvPr>
        </p:nvSpPr>
        <p:spPr>
          <a:xfrm>
            <a:off x="1215082" y="3031435"/>
            <a:ext cx="9699103" cy="1022224"/>
          </a:xfrm>
          <a:prstGeom prst="rect">
            <a:avLst/>
          </a:prstGeom>
        </p:spPr>
        <p:txBody>
          <a:bodyPr anchor="b"/>
          <a:lstStyle>
            <a:lvl1pPr algn="r">
              <a:defRPr sz="6000"/>
            </a:lvl1pPr>
          </a:lstStyle>
          <a:p>
            <a:r>
              <a:rPr lang="ar-LB" dirty="0"/>
              <a:t>العنوان الرئيسي</a:t>
            </a:r>
            <a:endParaRPr lang="en-US" dirty="0"/>
          </a:p>
        </p:txBody>
      </p:sp>
      <p:sp>
        <p:nvSpPr>
          <p:cNvPr id="10" name="Subtitle 2">
            <a:extLst>
              <a:ext uri="{FF2B5EF4-FFF2-40B4-BE49-F238E27FC236}">
                <a16:creationId xmlns:a16="http://schemas.microsoft.com/office/drawing/2014/main" id="{9972E17F-73DC-4E47-B357-39CB55DCC1AA}"/>
              </a:ext>
            </a:extLst>
          </p:cNvPr>
          <p:cNvSpPr>
            <a:spLocks noGrp="1"/>
          </p:cNvSpPr>
          <p:nvPr>
            <p:ph type="subTitle" idx="1" hasCustomPrompt="1"/>
          </p:nvPr>
        </p:nvSpPr>
        <p:spPr>
          <a:xfrm>
            <a:off x="3088238" y="4123997"/>
            <a:ext cx="7825947" cy="625474"/>
          </a:xfrm>
          <a:prstGeom prst="rect">
            <a:avLst/>
          </a:prstGeom>
        </p:spPr>
        <p:txBody>
          <a:bodyPr anchor="b"/>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LB" dirty="0"/>
              <a:t>العنوان</a:t>
            </a:r>
            <a:endParaRPr lang="en-US" dirty="0"/>
          </a:p>
        </p:txBody>
      </p:sp>
      <p:pic>
        <p:nvPicPr>
          <p:cNvPr id="12" name="Picture 11" descr="A close up of a sign&#10;&#10;Description automatically generated">
            <a:extLst>
              <a:ext uri="{FF2B5EF4-FFF2-40B4-BE49-F238E27FC236}">
                <a16:creationId xmlns:a16="http://schemas.microsoft.com/office/drawing/2014/main" id="{DEF2F31D-0BDC-F549-9C33-1362DE75CE83}"/>
              </a:ext>
            </a:extLst>
          </p:cNvPr>
          <p:cNvPicPr>
            <a:picLocks noChangeAspect="1"/>
          </p:cNvPicPr>
          <p:nvPr userDrawn="1"/>
        </p:nvPicPr>
        <p:blipFill>
          <a:blip r:embed="rId3"/>
          <a:stretch>
            <a:fillRect/>
          </a:stretch>
        </p:blipFill>
        <p:spPr>
          <a:xfrm>
            <a:off x="1168954" y="456106"/>
            <a:ext cx="639857" cy="1295711"/>
          </a:xfrm>
          <a:prstGeom prst="rect">
            <a:avLst/>
          </a:prstGeom>
        </p:spPr>
      </p:pic>
    </p:spTree>
    <p:extLst>
      <p:ext uri="{BB962C8B-B14F-4D97-AF65-F5344CB8AC3E}">
        <p14:creationId xmlns:p14="http://schemas.microsoft.com/office/powerpoint/2010/main" val="55488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EB64-C0C7-6C43-B1A2-51C21FE16E1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E65FCF-499D-6E45-B3AF-F414ABF505F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772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21F9-4398-B14F-B02F-EFA3BCAC7FE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C7F5E4-EAD3-8B42-9885-D7319185C82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8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9CEA-A734-4A44-92E3-56758F5C5B92}"/>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AA4D1F-F0BD-8B43-9624-DE52BC95A2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626995-C0D3-1C4D-B316-C55A678E7B9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2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D3F0D6-21E2-AD40-ADB2-86E6C0E8D2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DB3F4-A41E-B74E-81FF-2CE011381D6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B1B4E-770D-634E-8CC9-C8F7CDB0E1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1D713-21DD-7344-87D9-DD08DE3102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333EC3E-0F82-FA49-928B-1093BF6AB116}"/>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51894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183A-87FA-904B-B8FC-31D5F4DD7F7E}"/>
              </a:ext>
            </a:extLst>
          </p:cNvPr>
          <p:cNvSpPr>
            <a:spLocks noGrp="1"/>
          </p:cNvSpPr>
          <p:nvPr>
            <p:ph type="title"/>
          </p:nvPr>
        </p:nvSpPr>
        <p:spPr>
          <a:xfrm>
            <a:off x="440635" y="88279"/>
            <a:ext cx="10515600" cy="100502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15292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4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F9904-060E-9243-9D0A-72C1077A0F60}"/>
              </a:ext>
            </a:extLst>
          </p:cNvPr>
          <p:cNvSpPr>
            <a:spLocks noGrp="1"/>
          </p:cNvSpPr>
          <p:nvPr>
            <p:ph idx="1"/>
          </p:nvPr>
        </p:nvSpPr>
        <p:spPr>
          <a:xfrm>
            <a:off x="5180012" y="152638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6642856-C495-1740-834F-9EEB4CA77862}"/>
              </a:ext>
            </a:extLst>
          </p:cNvPr>
          <p:cNvSpPr>
            <a:spLocks noGrp="1"/>
          </p:cNvSpPr>
          <p:nvPr>
            <p:ph type="body" sz="half" idx="2"/>
          </p:nvPr>
        </p:nvSpPr>
        <p:spPr>
          <a:xfrm>
            <a:off x="839788" y="1526381"/>
            <a:ext cx="3932237" cy="43426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3059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4DC307-33D6-2F4C-BE6C-9B3D37B57E9C}"/>
              </a:ext>
            </a:extLst>
          </p:cNvPr>
          <p:cNvSpPr>
            <a:spLocks noGrp="1"/>
          </p:cNvSpPr>
          <p:nvPr>
            <p:ph type="pic" idx="1"/>
          </p:nvPr>
        </p:nvSpPr>
        <p:spPr>
          <a:xfrm>
            <a:off x="5183188" y="1580322"/>
            <a:ext cx="6172200" cy="42807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DAB67-A291-1945-B3C2-A6150D8EC892}"/>
              </a:ext>
            </a:extLst>
          </p:cNvPr>
          <p:cNvSpPr>
            <a:spLocks noGrp="1"/>
          </p:cNvSpPr>
          <p:nvPr>
            <p:ph type="body" sz="half" idx="2"/>
          </p:nvPr>
        </p:nvSpPr>
        <p:spPr>
          <a:xfrm>
            <a:off x="839788" y="1580322"/>
            <a:ext cx="3932237" cy="428866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686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537C3-8C67-D940-A567-1C8EDCF8261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close up of a sign&#10;&#10;Description automatically generated">
            <a:extLst>
              <a:ext uri="{FF2B5EF4-FFF2-40B4-BE49-F238E27FC236}">
                <a16:creationId xmlns:a16="http://schemas.microsoft.com/office/drawing/2014/main" id="{5ED03D8C-1934-6041-89AB-D85CD623D871}"/>
              </a:ext>
            </a:extLst>
          </p:cNvPr>
          <p:cNvPicPr>
            <a:picLocks noChangeAspect="1"/>
          </p:cNvPicPr>
          <p:nvPr userDrawn="1"/>
        </p:nvPicPr>
        <p:blipFill>
          <a:blip r:embed="rId3"/>
          <a:stretch>
            <a:fillRect/>
          </a:stretch>
        </p:blipFill>
        <p:spPr>
          <a:xfrm>
            <a:off x="5486898" y="2190236"/>
            <a:ext cx="1218203" cy="2466860"/>
          </a:xfrm>
          <a:prstGeom prst="rect">
            <a:avLst/>
          </a:prstGeom>
        </p:spPr>
      </p:pic>
    </p:spTree>
    <p:extLst>
      <p:ext uri="{BB962C8B-B14F-4D97-AF65-F5344CB8AC3E}">
        <p14:creationId xmlns:p14="http://schemas.microsoft.com/office/powerpoint/2010/main" val="384389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8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63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75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71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3D3FB-3539-C04E-A4E7-3B6421E7320D}"/>
              </a:ext>
            </a:extLst>
          </p:cNvPr>
          <p:cNvSpPr>
            <a:spLocks noGrp="1"/>
          </p:cNvSpPr>
          <p:nvPr>
            <p:ph idx="1"/>
          </p:nvPr>
        </p:nvSpPr>
        <p:spPr>
          <a:xfrm>
            <a:off x="5183188" y="1413089"/>
            <a:ext cx="6172200" cy="444796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6EE39B9-1F22-3849-9230-C29893CEEA3F}"/>
              </a:ext>
            </a:extLst>
          </p:cNvPr>
          <p:cNvSpPr>
            <a:spLocks noGrp="1"/>
          </p:cNvSpPr>
          <p:nvPr>
            <p:ph type="body" sz="half" idx="2"/>
          </p:nvPr>
        </p:nvSpPr>
        <p:spPr>
          <a:xfrm>
            <a:off x="839788" y="1421027"/>
            <a:ext cx="3932237" cy="444796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130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B74AB4-6D80-EB4B-AFBF-5CF857ED5CA3}"/>
              </a:ext>
            </a:extLst>
          </p:cNvPr>
          <p:cNvSpPr>
            <a:spLocks noGrp="1"/>
          </p:cNvSpPr>
          <p:nvPr>
            <p:ph type="pic" idx="1"/>
          </p:nvPr>
        </p:nvSpPr>
        <p:spPr>
          <a:xfrm>
            <a:off x="5183188" y="1462516"/>
            <a:ext cx="6172200" cy="43985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D8A52-F304-1044-B776-671CDC89CA49}"/>
              </a:ext>
            </a:extLst>
          </p:cNvPr>
          <p:cNvSpPr>
            <a:spLocks noGrp="1"/>
          </p:cNvSpPr>
          <p:nvPr>
            <p:ph type="body" sz="half" idx="2"/>
          </p:nvPr>
        </p:nvSpPr>
        <p:spPr>
          <a:xfrm>
            <a:off x="839788" y="1470454"/>
            <a:ext cx="3932237" cy="439853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808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910C77-33BF-D743-87B2-BC46CCA5DD87}"/>
              </a:ext>
            </a:extLst>
          </p:cNvPr>
          <p:cNvPicPr>
            <a:picLocks noChangeAspect="1"/>
          </p:cNvPicPr>
          <p:nvPr userDrawn="1"/>
        </p:nvPicPr>
        <p:blipFill>
          <a:blip r:embed="rId13"/>
          <a:stretch>
            <a:fillRect/>
          </a:stretch>
        </p:blipFill>
        <p:spPr>
          <a:xfrm>
            <a:off x="0" y="0"/>
            <a:ext cx="12192000" cy="1168400"/>
          </a:xfrm>
          <a:prstGeom prst="rect">
            <a:avLst/>
          </a:prstGeom>
        </p:spPr>
      </p:pic>
      <p:sp>
        <p:nvSpPr>
          <p:cNvPr id="2" name="Title Placeholder 1">
            <a:extLst>
              <a:ext uri="{FF2B5EF4-FFF2-40B4-BE49-F238E27FC236}">
                <a16:creationId xmlns:a16="http://schemas.microsoft.com/office/drawing/2014/main" id="{7DE6044D-1EB9-FF42-A7C9-DF535F40DACB}"/>
              </a:ext>
            </a:extLst>
          </p:cNvPr>
          <p:cNvSpPr>
            <a:spLocks noGrp="1"/>
          </p:cNvSpPr>
          <p:nvPr>
            <p:ph type="title"/>
          </p:nvPr>
        </p:nvSpPr>
        <p:spPr>
          <a:xfrm>
            <a:off x="838200" y="248478"/>
            <a:ext cx="10515600" cy="810592"/>
          </a:xfrm>
          <a:prstGeom prst="rect">
            <a:avLst/>
          </a:prstGeom>
        </p:spPr>
        <p:txBody>
          <a:bodyPr vert="horz" lIns="91440" tIns="45720" rIns="91440" bIns="45720" rtlCol="0" anchor="b">
            <a:normAutofit/>
          </a:bodyPr>
          <a:lstStyle/>
          <a:p>
            <a:r>
              <a:rPr lang="ar-LB" dirty="0"/>
              <a:t>العنوان</a:t>
            </a:r>
            <a:endParaRPr lang="en-US" dirty="0"/>
          </a:p>
        </p:txBody>
      </p:sp>
      <p:pic>
        <p:nvPicPr>
          <p:cNvPr id="11" name="Picture 10">
            <a:extLst>
              <a:ext uri="{FF2B5EF4-FFF2-40B4-BE49-F238E27FC236}">
                <a16:creationId xmlns:a16="http://schemas.microsoft.com/office/drawing/2014/main" id="{260C5D41-422B-A74A-B8CD-07AAB99638EF}"/>
              </a:ext>
            </a:extLst>
          </p:cNvPr>
          <p:cNvPicPr>
            <a:picLocks noChangeAspect="1"/>
          </p:cNvPicPr>
          <p:nvPr userDrawn="1"/>
        </p:nvPicPr>
        <p:blipFill>
          <a:blip r:embed="rId14"/>
          <a:stretch>
            <a:fillRect/>
          </a:stretch>
        </p:blipFill>
        <p:spPr>
          <a:xfrm>
            <a:off x="430696" y="72472"/>
            <a:ext cx="485112" cy="986598"/>
          </a:xfrm>
          <a:prstGeom prst="rect">
            <a:avLst/>
          </a:prstGeom>
        </p:spPr>
      </p:pic>
      <p:sp>
        <p:nvSpPr>
          <p:cNvPr id="12" name="TextBox 11">
            <a:extLst>
              <a:ext uri="{FF2B5EF4-FFF2-40B4-BE49-F238E27FC236}">
                <a16:creationId xmlns:a16="http://schemas.microsoft.com/office/drawing/2014/main" id="{B834E456-D499-AB47-AD23-1C93058AD751}"/>
              </a:ext>
            </a:extLst>
          </p:cNvPr>
          <p:cNvSpPr txBox="1"/>
          <p:nvPr userDrawn="1"/>
        </p:nvSpPr>
        <p:spPr>
          <a:xfrm>
            <a:off x="430696" y="6471022"/>
            <a:ext cx="3945835" cy="276999"/>
          </a:xfrm>
          <a:prstGeom prst="rect">
            <a:avLst/>
          </a:prstGeom>
          <a:noFill/>
        </p:spPr>
        <p:txBody>
          <a:bodyPr wrap="square" rtlCol="0">
            <a:spAutoFit/>
          </a:bodyPr>
          <a:lstStyle/>
          <a:p>
            <a:pPr algn="l"/>
            <a:r>
              <a:rPr lang="ar-LB" sz="1200" dirty="0">
                <a:solidFill>
                  <a:schemeClr val="tx1">
                    <a:alpha val="75000"/>
                  </a:schemeClr>
                </a:solidFill>
              </a:rPr>
              <a:t>برنامج الأمم المتحدة الإنمائي</a:t>
            </a:r>
            <a:endParaRPr lang="en-US" sz="1200" dirty="0">
              <a:solidFill>
                <a:schemeClr val="tx1">
                  <a:alpha val="75000"/>
                </a:schemeClr>
              </a:solidFill>
            </a:endParaRPr>
          </a:p>
        </p:txBody>
      </p:sp>
    </p:spTree>
    <p:extLst>
      <p:ext uri="{BB962C8B-B14F-4D97-AF65-F5344CB8AC3E}">
        <p14:creationId xmlns:p14="http://schemas.microsoft.com/office/powerpoint/2010/main" val="49487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2" r:id="rId10"/>
    <p:sldLayoutId id="2147483660" r:id="rId11"/>
  </p:sldLayoutIdLst>
  <p:txStyles>
    <p:title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B126BB-C052-2B43-864C-1221AD1D486E}"/>
              </a:ext>
            </a:extLst>
          </p:cNvPr>
          <p:cNvPicPr>
            <a:picLocks noChangeAspect="1"/>
          </p:cNvPicPr>
          <p:nvPr userDrawn="1"/>
        </p:nvPicPr>
        <p:blipFill>
          <a:blip r:embed="rId12"/>
          <a:stretch>
            <a:fillRect/>
          </a:stretch>
        </p:blipFill>
        <p:spPr>
          <a:xfrm>
            <a:off x="0" y="0"/>
            <a:ext cx="12192000" cy="11684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D6AA1CD7-E794-3B4E-9D32-982B035D3E8C}"/>
              </a:ext>
            </a:extLst>
          </p:cNvPr>
          <p:cNvPicPr>
            <a:picLocks noChangeAspect="1"/>
          </p:cNvPicPr>
          <p:nvPr userDrawn="1"/>
        </p:nvPicPr>
        <p:blipFill>
          <a:blip r:embed="rId13"/>
          <a:stretch>
            <a:fillRect/>
          </a:stretch>
        </p:blipFill>
        <p:spPr>
          <a:xfrm>
            <a:off x="793347" y="92933"/>
            <a:ext cx="494011" cy="1000372"/>
          </a:xfrm>
          <a:prstGeom prst="rect">
            <a:avLst/>
          </a:prstGeom>
        </p:spPr>
      </p:pic>
      <p:sp>
        <p:nvSpPr>
          <p:cNvPr id="7" name="Title Placeholder 1">
            <a:extLst>
              <a:ext uri="{FF2B5EF4-FFF2-40B4-BE49-F238E27FC236}">
                <a16:creationId xmlns:a16="http://schemas.microsoft.com/office/drawing/2014/main" id="{51958FA5-E4DB-B34C-9943-858EA151214C}"/>
              </a:ext>
            </a:extLst>
          </p:cNvPr>
          <p:cNvSpPr>
            <a:spLocks noGrp="1"/>
          </p:cNvSpPr>
          <p:nvPr>
            <p:ph type="title"/>
          </p:nvPr>
        </p:nvSpPr>
        <p:spPr>
          <a:xfrm>
            <a:off x="838200" y="248478"/>
            <a:ext cx="10515600" cy="810592"/>
          </a:xfrm>
          <a:prstGeom prst="rect">
            <a:avLst/>
          </a:prstGeom>
        </p:spPr>
        <p:txBody>
          <a:bodyPr vert="horz" lIns="91440" tIns="45720" rIns="91440" bIns="45720" rtlCol="0" anchor="b">
            <a:normAutofit/>
          </a:bodyPr>
          <a:lstStyle/>
          <a:p>
            <a:r>
              <a:rPr lang="ar-LB" dirty="0"/>
              <a:t>العنوان</a:t>
            </a:r>
            <a:endParaRPr lang="en-US" dirty="0"/>
          </a:p>
        </p:txBody>
      </p:sp>
      <p:sp>
        <p:nvSpPr>
          <p:cNvPr id="10" name="TextBox 9">
            <a:extLst>
              <a:ext uri="{FF2B5EF4-FFF2-40B4-BE49-F238E27FC236}">
                <a16:creationId xmlns:a16="http://schemas.microsoft.com/office/drawing/2014/main" id="{60070596-D987-644D-87F0-1FF9E4EF055A}"/>
              </a:ext>
            </a:extLst>
          </p:cNvPr>
          <p:cNvSpPr txBox="1"/>
          <p:nvPr userDrawn="1"/>
        </p:nvSpPr>
        <p:spPr>
          <a:xfrm>
            <a:off x="517210" y="6513183"/>
            <a:ext cx="3945835" cy="253916"/>
          </a:xfrm>
          <a:prstGeom prst="rect">
            <a:avLst/>
          </a:prstGeom>
          <a:noFill/>
        </p:spPr>
        <p:txBody>
          <a:bodyPr wrap="square" rtlCol="0">
            <a:spAutoFit/>
          </a:bodyPr>
          <a:lstStyle/>
          <a:p>
            <a:pPr algn="l"/>
            <a:r>
              <a:rPr lang="ar-LB" sz="1050" dirty="0">
                <a:solidFill>
                  <a:schemeClr val="tx1">
                    <a:alpha val="75000"/>
                  </a:schemeClr>
                </a:solidFill>
              </a:rPr>
              <a:t>برنامج الأمم المتحدة الإنمائي</a:t>
            </a:r>
            <a:endParaRPr lang="en-US" sz="1050" dirty="0">
              <a:solidFill>
                <a:schemeClr val="tx1">
                  <a:alpha val="75000"/>
                </a:schemeClr>
              </a:solidFill>
            </a:endParaRPr>
          </a:p>
        </p:txBody>
      </p:sp>
    </p:spTree>
    <p:extLst>
      <p:ext uri="{BB962C8B-B14F-4D97-AF65-F5344CB8AC3E}">
        <p14:creationId xmlns:p14="http://schemas.microsoft.com/office/powerpoint/2010/main" val="36559339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youtube.com/watch?v=Fsgilids_eU" TargetMode="External"/><Relationship Id="rId7" Type="http://schemas.openxmlformats.org/officeDocument/2006/relationships/image" Target="../media/image2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Fsgilids_eU?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2872408" y="1620649"/>
            <a:ext cx="8676862" cy="1938992"/>
          </a:xfrm>
          <a:prstGeom prst="rect">
            <a:avLst/>
          </a:prstGeom>
          <a:noFill/>
        </p:spPr>
        <p:txBody>
          <a:bodyPr wrap="square" rtlCol="0">
            <a:spAutoFit/>
          </a:bodyPr>
          <a:lstStyle/>
          <a:p>
            <a:pPr algn="r" rtl="1"/>
            <a:r>
              <a:rPr lang="ar-LB" sz="6000" dirty="0">
                <a:solidFill>
                  <a:schemeClr val="bg1"/>
                </a:solidFill>
                <a:latin typeface="Simplified Arabic" panose="02020603050405020304" pitchFamily="18" charset="-78"/>
                <a:cs typeface="Simplified Arabic" panose="02020603050405020304" pitchFamily="18" charset="-78"/>
              </a:rPr>
              <a:t>استخدام التكنولوجيا لإشراك </a:t>
            </a:r>
            <a:r>
              <a:rPr lang="ar-LB" sz="6000" dirty="0">
                <a:solidFill>
                  <a:schemeClr val="bg1"/>
                </a:solidFill>
                <a:effectLst/>
                <a:latin typeface="Simplified Arabic" panose="02020603050405020304" pitchFamily="18" charset="-78"/>
                <a:ea typeface="Calibri" panose="020F0502020204030204" pitchFamily="34" charset="0"/>
                <a:cs typeface="Simplified Arabic" panose="02020603050405020304" pitchFamily="18" charset="-78"/>
              </a:rPr>
              <a:t>شباب المنطقة العربية في مكافحة الفساد </a:t>
            </a:r>
            <a:endParaRPr lang="fr-FR" sz="6000" dirty="0">
              <a:solidFill>
                <a:schemeClr val="bg1"/>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p:txBody>
      </p:sp>
      <p:pic>
        <p:nvPicPr>
          <p:cNvPr id="4" name="Picture 3" descr="A picture containing clothing, human face, person, cartoon&#10;&#10;Description automatically generated">
            <a:extLst>
              <a:ext uri="{FF2B5EF4-FFF2-40B4-BE49-F238E27FC236}">
                <a16:creationId xmlns:a16="http://schemas.microsoft.com/office/drawing/2014/main" id="{980E1ABD-F042-8D99-35FA-4C13F6C82F4F}"/>
              </a:ext>
            </a:extLst>
          </p:cNvPr>
          <p:cNvPicPr>
            <a:picLocks noChangeAspect="1"/>
          </p:cNvPicPr>
          <p:nvPr/>
        </p:nvPicPr>
        <p:blipFill>
          <a:blip r:embed="rId3"/>
          <a:stretch>
            <a:fillRect/>
          </a:stretch>
        </p:blipFill>
        <p:spPr>
          <a:xfrm>
            <a:off x="0" y="3999295"/>
            <a:ext cx="7692390" cy="3037108"/>
          </a:xfrm>
          <a:prstGeom prst="rect">
            <a:avLst/>
          </a:prstGeom>
        </p:spPr>
      </p:pic>
    </p:spTree>
    <p:extLst>
      <p:ext uri="{BB962C8B-B14F-4D97-AF65-F5344CB8AC3E}">
        <p14:creationId xmlns:p14="http://schemas.microsoft.com/office/powerpoint/2010/main" val="425661655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algn="r" rtl="1"/>
            <a:r>
              <a:rPr lang="ar-LB" sz="6000" dirty="0">
                <a:solidFill>
                  <a:schemeClr val="bg1"/>
                </a:solidFill>
                <a:latin typeface="Simplified Arabic" panose="02020603050405020304" pitchFamily="18" charset="-78"/>
                <a:cs typeface="Simplified Arabic" panose="02020603050405020304" pitchFamily="18" charset="-78"/>
              </a:rPr>
              <a:t>ما هو الهاكاثون؟</a:t>
            </a:r>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8150087" y="1789459"/>
            <a:ext cx="3348817"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sp>
        <p:nvSpPr>
          <p:cNvPr id="24" name="Title 1">
            <a:extLst>
              <a:ext uri="{FF2B5EF4-FFF2-40B4-BE49-F238E27FC236}">
                <a16:creationId xmlns:a16="http://schemas.microsoft.com/office/drawing/2014/main" id="{5B716F04-E428-DC76-2BF4-F6EF5DB2FB58}"/>
              </a:ext>
            </a:extLst>
          </p:cNvPr>
          <p:cNvSpPr txBox="1">
            <a:spLocks/>
          </p:cNvSpPr>
          <p:nvPr/>
        </p:nvSpPr>
        <p:spPr>
          <a:xfrm>
            <a:off x="9342782" y="2916548"/>
            <a:ext cx="1378226"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accent6">
                  <a:lumMod val="75000"/>
                </a:schemeClr>
              </a:solidFill>
            </a:endParaRPr>
          </a:p>
        </p:txBody>
      </p:sp>
      <p:sp>
        <p:nvSpPr>
          <p:cNvPr id="25" name="Title 1">
            <a:extLst>
              <a:ext uri="{FF2B5EF4-FFF2-40B4-BE49-F238E27FC236}">
                <a16:creationId xmlns:a16="http://schemas.microsoft.com/office/drawing/2014/main" id="{3C6BB735-C79E-AF32-E250-92F6BFCBC64B}"/>
              </a:ext>
            </a:extLst>
          </p:cNvPr>
          <p:cNvSpPr txBox="1">
            <a:spLocks/>
          </p:cNvSpPr>
          <p:nvPr/>
        </p:nvSpPr>
        <p:spPr>
          <a:xfrm>
            <a:off x="7504329" y="4319016"/>
            <a:ext cx="163886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pic>
        <p:nvPicPr>
          <p:cNvPr id="29" name="Picture 28" descr="A person standing in front of a computer&#10;&#10;Description automatically generated">
            <a:extLst>
              <a:ext uri="{FF2B5EF4-FFF2-40B4-BE49-F238E27FC236}">
                <a16:creationId xmlns:a16="http://schemas.microsoft.com/office/drawing/2014/main" id="{093E43D7-A1C0-3C7A-2082-1014012085BB}"/>
              </a:ext>
            </a:extLst>
          </p:cNvPr>
          <p:cNvPicPr>
            <a:picLocks noChangeAspect="1"/>
          </p:cNvPicPr>
          <p:nvPr/>
        </p:nvPicPr>
        <p:blipFill>
          <a:blip r:embed="rId3"/>
          <a:stretch>
            <a:fillRect/>
          </a:stretch>
        </p:blipFill>
        <p:spPr>
          <a:xfrm>
            <a:off x="3960990" y="2794485"/>
            <a:ext cx="4270020" cy="3049061"/>
          </a:xfrm>
          <a:prstGeom prst="rect">
            <a:avLst/>
          </a:prstGeom>
        </p:spPr>
      </p:pic>
      <p:sp>
        <p:nvSpPr>
          <p:cNvPr id="7" name="TextBox 6">
            <a:extLst>
              <a:ext uri="{FF2B5EF4-FFF2-40B4-BE49-F238E27FC236}">
                <a16:creationId xmlns:a16="http://schemas.microsoft.com/office/drawing/2014/main" id="{AEA464D1-68B3-6CE3-3552-FDFE8F5429EF}"/>
              </a:ext>
            </a:extLst>
          </p:cNvPr>
          <p:cNvSpPr txBox="1"/>
          <p:nvPr/>
        </p:nvSpPr>
        <p:spPr>
          <a:xfrm>
            <a:off x="3237071" y="1373960"/>
            <a:ext cx="5717857" cy="830997"/>
          </a:xfrm>
          <a:prstGeom prst="rect">
            <a:avLst/>
          </a:prstGeom>
          <a:noFill/>
        </p:spPr>
        <p:txBody>
          <a:bodyPr wrap="square">
            <a:spAutoFit/>
          </a:bodyPr>
          <a:lstStyle/>
          <a:p>
            <a:pPr algn="r" rtl="1"/>
            <a:r>
              <a:rPr lang="ar-LB" sz="4800" b="1" dirty="0"/>
              <a:t>الإبداع من خلال التكنولوجيا</a:t>
            </a:r>
          </a:p>
        </p:txBody>
      </p:sp>
    </p:spTree>
    <p:extLst>
      <p:ext uri="{BB962C8B-B14F-4D97-AF65-F5344CB8AC3E}">
        <p14:creationId xmlns:p14="http://schemas.microsoft.com/office/powerpoint/2010/main" val="259996674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4867275" y="2497976"/>
            <a:ext cx="2457450" cy="1862048"/>
          </a:xfrm>
          <a:prstGeom prst="rect">
            <a:avLst/>
          </a:prstGeom>
          <a:noFill/>
        </p:spPr>
        <p:txBody>
          <a:bodyPr wrap="square" rtlCol="0">
            <a:spAutoFit/>
          </a:bodyPr>
          <a:lstStyle/>
          <a:p>
            <a:pPr algn="r" rtl="1"/>
            <a:r>
              <a:rPr lang="ar-LB" sz="11500" dirty="0">
                <a:solidFill>
                  <a:schemeClr val="bg1"/>
                </a:solidFill>
                <a:latin typeface="Simplified Arabic" panose="02020603050405020304" pitchFamily="18" charset="-78"/>
                <a:cs typeface="Simplified Arabic" panose="02020603050405020304" pitchFamily="18" charset="-78"/>
              </a:rPr>
              <a:t>أمثلة</a:t>
            </a:r>
            <a:endParaRPr lang="fr-FR" sz="11500" dirty="0">
              <a:solidFill>
                <a:schemeClr val="bg1"/>
              </a:solidFill>
              <a:effectLst/>
              <a:latin typeface="Simplified Arabic" panose="02020603050405020304" pitchFamily="18" charset="-78"/>
              <a:ea typeface="Times New Roman" panose="02020603050405020304" pitchFamily="18" charset="0"/>
              <a:cs typeface="Simplified Arabic" panose="02020603050405020304" pitchFamily="18" charset="-78"/>
            </a:endParaRPr>
          </a:p>
        </p:txBody>
      </p:sp>
    </p:spTree>
    <p:extLst>
      <p:ext uri="{BB962C8B-B14F-4D97-AF65-F5344CB8AC3E}">
        <p14:creationId xmlns:p14="http://schemas.microsoft.com/office/powerpoint/2010/main" val="31166649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3800" dirty="0"/>
              <a:t>ليجاثون: اختراق الفساد</a:t>
            </a:r>
            <a:endParaRPr lang="en-US" sz="3800" dirty="0"/>
          </a:p>
        </p:txBody>
      </p:sp>
      <p:pic>
        <p:nvPicPr>
          <p:cNvPr id="8" name="Picture 7" descr="A picture containing text, font, graphic design, graphics&#10;&#10;Description automatically generated">
            <a:extLst>
              <a:ext uri="{FF2B5EF4-FFF2-40B4-BE49-F238E27FC236}">
                <a16:creationId xmlns:a16="http://schemas.microsoft.com/office/drawing/2014/main" id="{FC3F82CC-59A1-2012-762B-A5FABE2F1958}"/>
              </a:ext>
            </a:extLst>
          </p:cNvPr>
          <p:cNvPicPr>
            <a:picLocks noChangeAspect="1"/>
          </p:cNvPicPr>
          <p:nvPr/>
        </p:nvPicPr>
        <p:blipFill>
          <a:blip r:embed="rId3"/>
          <a:stretch>
            <a:fillRect/>
          </a:stretch>
        </p:blipFill>
        <p:spPr>
          <a:xfrm>
            <a:off x="540858" y="1314450"/>
            <a:ext cx="9132570" cy="5137071"/>
          </a:xfrm>
          <a:prstGeom prst="rect">
            <a:avLst/>
          </a:prstGeom>
        </p:spPr>
      </p:pic>
      <p:sp>
        <p:nvSpPr>
          <p:cNvPr id="3" name="TextBox 2">
            <a:extLst>
              <a:ext uri="{FF2B5EF4-FFF2-40B4-BE49-F238E27FC236}">
                <a16:creationId xmlns:a16="http://schemas.microsoft.com/office/drawing/2014/main" id="{AFDC9DE3-6605-A6CD-58B2-DEBBDFF6B647}"/>
              </a:ext>
            </a:extLst>
          </p:cNvPr>
          <p:cNvSpPr txBox="1"/>
          <p:nvPr/>
        </p:nvSpPr>
        <p:spPr>
          <a:xfrm>
            <a:off x="9677398" y="1551622"/>
            <a:ext cx="2366011" cy="1384995"/>
          </a:xfrm>
          <a:prstGeom prst="rect">
            <a:avLst/>
          </a:prstGeom>
          <a:noFill/>
        </p:spPr>
        <p:txBody>
          <a:bodyPr wrap="square">
            <a:spAutoFit/>
          </a:bodyPr>
          <a:lstStyle/>
          <a:p>
            <a:pPr algn="r" rtl="1"/>
            <a:r>
              <a:rPr lang="ar-LB" sz="2800" dirty="0">
                <a:latin typeface="Simplified Arabic" panose="02020603050405020304" pitchFamily="18" charset="-78"/>
                <a:cs typeface="Simplified Arabic" panose="02020603050405020304" pitchFamily="18" charset="-78"/>
              </a:rPr>
              <a:t>مثل من برنامج الأمم المتحدة الإنمائي في مولدوفا</a:t>
            </a:r>
            <a:endParaRPr lang="fr-FR" sz="28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95049330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3800" dirty="0"/>
              <a:t>هاكاثون للصالح العام</a:t>
            </a:r>
            <a:endParaRPr lang="en-US" sz="3800" dirty="0"/>
          </a:p>
        </p:txBody>
      </p:sp>
      <p:pic>
        <p:nvPicPr>
          <p:cNvPr id="3" name="Picture 2">
            <a:extLst>
              <a:ext uri="{FF2B5EF4-FFF2-40B4-BE49-F238E27FC236}">
                <a16:creationId xmlns:a16="http://schemas.microsoft.com/office/drawing/2014/main" id="{36D6627D-1C83-BC9E-E56B-2370C59312AF}"/>
              </a:ext>
            </a:extLst>
          </p:cNvPr>
          <p:cNvPicPr>
            <a:picLocks noChangeAspect="1"/>
          </p:cNvPicPr>
          <p:nvPr/>
        </p:nvPicPr>
        <p:blipFill>
          <a:blip r:embed="rId3"/>
          <a:stretch>
            <a:fillRect/>
          </a:stretch>
        </p:blipFill>
        <p:spPr>
          <a:xfrm>
            <a:off x="540858" y="1271438"/>
            <a:ext cx="8237141" cy="5171408"/>
          </a:xfrm>
          <a:prstGeom prst="rect">
            <a:avLst/>
          </a:prstGeom>
        </p:spPr>
      </p:pic>
      <p:sp>
        <p:nvSpPr>
          <p:cNvPr id="7" name="TextBox 6">
            <a:extLst>
              <a:ext uri="{FF2B5EF4-FFF2-40B4-BE49-F238E27FC236}">
                <a16:creationId xmlns:a16="http://schemas.microsoft.com/office/drawing/2014/main" id="{E84D6369-DDE0-72C7-8DBD-5EE1980683A5}"/>
              </a:ext>
            </a:extLst>
          </p:cNvPr>
          <p:cNvSpPr txBox="1"/>
          <p:nvPr/>
        </p:nvSpPr>
        <p:spPr>
          <a:xfrm>
            <a:off x="8777999" y="1470898"/>
            <a:ext cx="3227473" cy="954107"/>
          </a:xfrm>
          <a:prstGeom prst="rect">
            <a:avLst/>
          </a:prstGeom>
          <a:noFill/>
        </p:spPr>
        <p:txBody>
          <a:bodyPr wrap="square">
            <a:spAutoFit/>
          </a:bodyPr>
          <a:lstStyle/>
          <a:p>
            <a:pPr algn="r" rtl="1"/>
            <a:r>
              <a:rPr lang="ar-LB" sz="2800" dirty="0">
                <a:latin typeface="Simplified Arabic" panose="02020603050405020304" pitchFamily="18" charset="-78"/>
                <a:cs typeface="Simplified Arabic" panose="02020603050405020304" pitchFamily="18" charset="-78"/>
              </a:rPr>
              <a:t>مثل من برنامج الأمم المتحدة الإنمائي في فيتنام</a:t>
            </a:r>
            <a:endParaRPr lang="fr-FR" sz="28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4514172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3800" dirty="0"/>
              <a:t>هاكاثون الشباب الأفريقي لمكافحة الفساد</a:t>
            </a:r>
            <a:endParaRPr lang="en-US" sz="3800" dirty="0"/>
          </a:p>
        </p:txBody>
      </p:sp>
      <p:pic>
        <p:nvPicPr>
          <p:cNvPr id="17" name="Picture 16" descr="A picture containing text, screenshot, cartoon, graphics&#10;&#10;Description automatically generated">
            <a:extLst>
              <a:ext uri="{FF2B5EF4-FFF2-40B4-BE49-F238E27FC236}">
                <a16:creationId xmlns:a16="http://schemas.microsoft.com/office/drawing/2014/main" id="{3BF142E7-250D-7576-C7CF-F24683126085}"/>
              </a:ext>
            </a:extLst>
          </p:cNvPr>
          <p:cNvPicPr>
            <a:picLocks noChangeAspect="1"/>
          </p:cNvPicPr>
          <p:nvPr/>
        </p:nvPicPr>
        <p:blipFill>
          <a:blip r:embed="rId3"/>
          <a:stretch>
            <a:fillRect/>
          </a:stretch>
        </p:blipFill>
        <p:spPr>
          <a:xfrm>
            <a:off x="540858" y="1268429"/>
            <a:ext cx="7813705" cy="5200951"/>
          </a:xfrm>
          <a:prstGeom prst="rect">
            <a:avLst/>
          </a:prstGeom>
        </p:spPr>
      </p:pic>
      <p:sp>
        <p:nvSpPr>
          <p:cNvPr id="2" name="TextBox 1">
            <a:extLst>
              <a:ext uri="{FF2B5EF4-FFF2-40B4-BE49-F238E27FC236}">
                <a16:creationId xmlns:a16="http://schemas.microsoft.com/office/drawing/2014/main" id="{544C5953-BF28-F1AA-B62C-A1F805485CC6}"/>
              </a:ext>
            </a:extLst>
          </p:cNvPr>
          <p:cNvSpPr txBox="1"/>
          <p:nvPr/>
        </p:nvSpPr>
        <p:spPr>
          <a:xfrm>
            <a:off x="9147648" y="1485900"/>
            <a:ext cx="2598582" cy="1384995"/>
          </a:xfrm>
          <a:prstGeom prst="rect">
            <a:avLst/>
          </a:prstGeom>
          <a:noFill/>
        </p:spPr>
        <p:txBody>
          <a:bodyPr wrap="square" rtlCol="0">
            <a:spAutoFit/>
          </a:bodyPr>
          <a:lstStyle/>
          <a:p>
            <a:pPr algn="r" rtl="1"/>
            <a:r>
              <a:rPr lang="ar-LB" sz="2800" dirty="0"/>
              <a:t>مثل من</a:t>
            </a:r>
            <a:r>
              <a:rPr lang="en-US" sz="2800" dirty="0"/>
              <a:t> </a:t>
            </a:r>
            <a:r>
              <a:rPr lang="ar-LB" sz="2800" dirty="0"/>
              <a:t>مكتب الأمم المتحدة المعني بالمخدرات والجريمة</a:t>
            </a:r>
            <a:endParaRPr lang="fr-FR" dirty="0"/>
          </a:p>
        </p:txBody>
      </p:sp>
    </p:spTree>
    <p:extLst>
      <p:ext uri="{BB962C8B-B14F-4D97-AF65-F5344CB8AC3E}">
        <p14:creationId xmlns:p14="http://schemas.microsoft.com/office/powerpoint/2010/main" val="45195986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120C14C-7D3D-ACB2-A2D9-8406747A216A}"/>
              </a:ext>
            </a:extLst>
          </p:cNvPr>
          <p:cNvSpPr txBox="1"/>
          <p:nvPr/>
        </p:nvSpPr>
        <p:spPr>
          <a:xfrm>
            <a:off x="2834640" y="1541808"/>
            <a:ext cx="9044940" cy="4594912"/>
          </a:xfrm>
          <a:prstGeom prst="rect">
            <a:avLst/>
          </a:prstGeom>
          <a:noFill/>
        </p:spPr>
        <p:txBody>
          <a:bodyPr wrap="square">
            <a:spAutoFit/>
          </a:bodyPr>
          <a:lstStyle/>
          <a:p>
            <a:pPr marL="571500" indent="-571500" algn="r" rtl="1">
              <a:lnSpc>
                <a:spcPct val="150000"/>
              </a:lnSpc>
              <a:buFont typeface="Wingdings" panose="05000000000000000000" pitchFamily="2" charset="2"/>
              <a:buChar char="q"/>
            </a:pPr>
            <a:r>
              <a:rPr lang="ar-LB" sz="4000" b="1" dirty="0"/>
              <a:t>الشفافية في الإدارة العامة</a:t>
            </a:r>
          </a:p>
          <a:p>
            <a:pPr marL="571500" indent="-571500" algn="r" rtl="1">
              <a:lnSpc>
                <a:spcPct val="150000"/>
              </a:lnSpc>
              <a:buFont typeface="Wingdings" panose="05000000000000000000" pitchFamily="2" charset="2"/>
              <a:buChar char="q"/>
            </a:pPr>
            <a:r>
              <a:rPr lang="ar-LB" sz="4000" b="1" dirty="0"/>
              <a:t>الشفافية في المشتريات العامة</a:t>
            </a:r>
            <a:r>
              <a:rPr lang="en-US" sz="4000" b="1" dirty="0"/>
              <a:t> </a:t>
            </a:r>
            <a:r>
              <a:rPr lang="ar-LB" sz="4000" b="1" dirty="0"/>
              <a:t>وإدارة الأموال العامة</a:t>
            </a:r>
            <a:endParaRPr lang="fr-FR" sz="4000" b="1" dirty="0"/>
          </a:p>
          <a:p>
            <a:pPr marL="571500" indent="-571500" algn="r" rtl="1">
              <a:lnSpc>
                <a:spcPct val="150000"/>
              </a:lnSpc>
              <a:buFont typeface="Wingdings" panose="05000000000000000000" pitchFamily="2" charset="2"/>
              <a:buChar char="q"/>
            </a:pPr>
            <a:r>
              <a:rPr lang="ar-LB" sz="4000" b="1" dirty="0"/>
              <a:t>الإبلاغ الآمن والموثوق عن الفساد</a:t>
            </a:r>
            <a:endParaRPr lang="fr-FR" sz="4000" b="1" dirty="0"/>
          </a:p>
          <a:p>
            <a:pPr marL="571500" indent="-571500" algn="r" rtl="1">
              <a:lnSpc>
                <a:spcPct val="150000"/>
              </a:lnSpc>
              <a:buFont typeface="Wingdings" panose="05000000000000000000" pitchFamily="2" charset="2"/>
              <a:buChar char="q"/>
            </a:pPr>
            <a:r>
              <a:rPr lang="ar-LB" sz="4000" b="1" dirty="0"/>
              <a:t>التحقيقات المالية</a:t>
            </a:r>
            <a:endParaRPr lang="fr-FR" sz="4000" b="1" dirty="0"/>
          </a:p>
        </p:txBody>
      </p:sp>
      <p:pic>
        <p:nvPicPr>
          <p:cNvPr id="28" name="Picture 27" descr="A picture containing symbol, font, logo, diagram&#10;&#10;Description automatically generated">
            <a:extLst>
              <a:ext uri="{FF2B5EF4-FFF2-40B4-BE49-F238E27FC236}">
                <a16:creationId xmlns:a16="http://schemas.microsoft.com/office/drawing/2014/main" id="{EA2E5125-FF65-2FF0-FD4B-D1311B72AB72}"/>
              </a:ext>
            </a:extLst>
          </p:cNvPr>
          <p:cNvPicPr>
            <a:picLocks noChangeAspect="1"/>
          </p:cNvPicPr>
          <p:nvPr/>
        </p:nvPicPr>
        <p:blipFill rotWithShape="1">
          <a:blip r:embed="rId3"/>
          <a:srcRect l="12162" t="11438" r="10317" b="21721"/>
          <a:stretch/>
        </p:blipFill>
        <p:spPr>
          <a:xfrm>
            <a:off x="519641" y="3429000"/>
            <a:ext cx="2560320" cy="2377440"/>
          </a:xfrm>
          <a:prstGeom prst="rect">
            <a:avLst/>
          </a:prstGeom>
        </p:spPr>
      </p:pic>
      <p:sp>
        <p:nvSpPr>
          <p:cNvPr id="29" name="Title 1">
            <a:extLst>
              <a:ext uri="{FF2B5EF4-FFF2-40B4-BE49-F238E27FC236}">
                <a16:creationId xmlns:a16="http://schemas.microsoft.com/office/drawing/2014/main" id="{782B956C-21DD-2C90-BD17-1D48DD7AEE55}"/>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4000" dirty="0"/>
              <a:t>هاكاثون الشباب الأفريقي لمكافحة الفساد</a:t>
            </a:r>
            <a:endParaRPr lang="en-US" sz="4000" dirty="0"/>
          </a:p>
        </p:txBody>
      </p:sp>
    </p:spTree>
    <p:extLst>
      <p:ext uri="{BB962C8B-B14F-4D97-AF65-F5344CB8AC3E}">
        <p14:creationId xmlns:p14="http://schemas.microsoft.com/office/powerpoint/2010/main" val="14858877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120C14C-7D3D-ACB2-A2D9-8406747A216A}"/>
              </a:ext>
            </a:extLst>
          </p:cNvPr>
          <p:cNvSpPr txBox="1"/>
          <p:nvPr/>
        </p:nvSpPr>
        <p:spPr>
          <a:xfrm>
            <a:off x="8206740" y="1541808"/>
            <a:ext cx="3672840" cy="707886"/>
          </a:xfrm>
          <a:prstGeom prst="rect">
            <a:avLst/>
          </a:prstGeom>
          <a:noFill/>
        </p:spPr>
        <p:txBody>
          <a:bodyPr wrap="square">
            <a:spAutoFit/>
          </a:bodyPr>
          <a:lstStyle/>
          <a:p>
            <a:pPr algn="r" rtl="1"/>
            <a:r>
              <a:rPr lang="ar-LB" sz="4000" b="1" dirty="0"/>
              <a:t>الحلول التقنية الفائزة</a:t>
            </a:r>
            <a:endParaRPr lang="fr-FR" sz="4000" b="1" dirty="0"/>
          </a:p>
        </p:txBody>
      </p:sp>
      <p:sp>
        <p:nvSpPr>
          <p:cNvPr id="29" name="Title 1">
            <a:extLst>
              <a:ext uri="{FF2B5EF4-FFF2-40B4-BE49-F238E27FC236}">
                <a16:creationId xmlns:a16="http://schemas.microsoft.com/office/drawing/2014/main" id="{782B956C-21DD-2C90-BD17-1D48DD7AEE55}"/>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4000" dirty="0"/>
              <a:t>هاكاثون الشباب الأفريقي لمكافحة الفساد</a:t>
            </a:r>
            <a:endParaRPr lang="en-US" sz="4000" dirty="0"/>
          </a:p>
        </p:txBody>
      </p:sp>
      <p:sp>
        <p:nvSpPr>
          <p:cNvPr id="8" name="TextBox 7">
            <a:extLst>
              <a:ext uri="{FF2B5EF4-FFF2-40B4-BE49-F238E27FC236}">
                <a16:creationId xmlns:a16="http://schemas.microsoft.com/office/drawing/2014/main" id="{E661617B-F17F-14D2-DE5B-B178A59122BF}"/>
              </a:ext>
            </a:extLst>
          </p:cNvPr>
          <p:cNvSpPr txBox="1"/>
          <p:nvPr/>
        </p:nvSpPr>
        <p:spPr>
          <a:xfrm>
            <a:off x="3529965" y="2687598"/>
            <a:ext cx="6970395" cy="677108"/>
          </a:xfrm>
          <a:prstGeom prst="rect">
            <a:avLst/>
          </a:prstGeom>
          <a:noFill/>
        </p:spPr>
        <p:txBody>
          <a:bodyPr wrap="square">
            <a:spAutoFit/>
          </a:bodyPr>
          <a:lstStyle/>
          <a:p>
            <a:pPr algn="r" rtl="1"/>
            <a:r>
              <a:rPr lang="ar-LB" sz="3800" b="1" dirty="0"/>
              <a:t>فريق فالورو (مصر) - </a:t>
            </a:r>
            <a:r>
              <a:rPr lang="ar-LB" sz="3800" b="1" dirty="0">
                <a:hlinkClick r:id="rId3">
                  <a:extLst>
                    <a:ext uri="{A12FA001-AC4F-418D-AE19-62706E023703}">
                      <ahyp:hlinkClr xmlns:ahyp="http://schemas.microsoft.com/office/drawing/2018/hyperlinkcolor" val="tx"/>
                    </a:ext>
                  </a:extLst>
                </a:hlinkClick>
              </a:rPr>
              <a:t>حل للتحقيقات المالي</a:t>
            </a:r>
            <a:endParaRPr lang="fr-FR" sz="3800" b="1" dirty="0"/>
          </a:p>
        </p:txBody>
      </p:sp>
      <p:pic>
        <p:nvPicPr>
          <p:cNvPr id="10" name="Graphic 9" descr="Badge 1 outline">
            <a:extLst>
              <a:ext uri="{FF2B5EF4-FFF2-40B4-BE49-F238E27FC236}">
                <a16:creationId xmlns:a16="http://schemas.microsoft.com/office/drawing/2014/main" id="{BEA36B8A-719B-8B0F-8958-6798F7F83C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0360" y="2563068"/>
            <a:ext cx="914400" cy="914400"/>
          </a:xfrm>
          <a:prstGeom prst="rect">
            <a:avLst/>
          </a:prstGeom>
        </p:spPr>
      </p:pic>
      <p:sp>
        <p:nvSpPr>
          <p:cNvPr id="11" name="TextBox 10">
            <a:extLst>
              <a:ext uri="{FF2B5EF4-FFF2-40B4-BE49-F238E27FC236}">
                <a16:creationId xmlns:a16="http://schemas.microsoft.com/office/drawing/2014/main" id="{1C77AD04-46EA-8153-726A-7C60EFEAA629}"/>
              </a:ext>
            </a:extLst>
          </p:cNvPr>
          <p:cNvSpPr txBox="1"/>
          <p:nvPr/>
        </p:nvSpPr>
        <p:spPr>
          <a:xfrm>
            <a:off x="540858" y="3601998"/>
            <a:ext cx="9959502" cy="1261884"/>
          </a:xfrm>
          <a:prstGeom prst="rect">
            <a:avLst/>
          </a:prstGeom>
          <a:noFill/>
        </p:spPr>
        <p:txBody>
          <a:bodyPr wrap="square">
            <a:spAutoFit/>
          </a:bodyPr>
          <a:lstStyle/>
          <a:p>
            <a:pPr algn="r" rtl="1"/>
            <a:r>
              <a:rPr lang="ar-LB" sz="3800" b="1" dirty="0"/>
              <a:t>فريق </a:t>
            </a:r>
            <a:r>
              <a:rPr lang="en-US" sz="3800" b="1" dirty="0"/>
              <a:t>) </a:t>
            </a:r>
            <a:r>
              <a:rPr lang="fr-FR" sz="3800" b="1" dirty="0"/>
              <a:t>ENIGMA</a:t>
            </a:r>
            <a:r>
              <a:rPr lang="ar-LB" sz="3800" b="1" dirty="0"/>
              <a:t>كينيا) - حل للتحقيقات المالية والإبلاغ الآمن والموثوق عن الفساد</a:t>
            </a:r>
            <a:endParaRPr lang="fr-FR" sz="3800" b="1" dirty="0"/>
          </a:p>
        </p:txBody>
      </p:sp>
      <p:pic>
        <p:nvPicPr>
          <p:cNvPr id="13" name="Graphic 12" descr="Badge outline">
            <a:extLst>
              <a:ext uri="{FF2B5EF4-FFF2-40B4-BE49-F238E27FC236}">
                <a16:creationId xmlns:a16="http://schemas.microsoft.com/office/drawing/2014/main" id="{58A62ED1-F809-CE23-53DE-B8E805DECC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00360" y="3618072"/>
            <a:ext cx="914400" cy="914400"/>
          </a:xfrm>
          <a:prstGeom prst="rect">
            <a:avLst/>
          </a:prstGeom>
        </p:spPr>
      </p:pic>
      <p:sp>
        <p:nvSpPr>
          <p:cNvPr id="17" name="TextBox 16">
            <a:extLst>
              <a:ext uri="{FF2B5EF4-FFF2-40B4-BE49-F238E27FC236}">
                <a16:creationId xmlns:a16="http://schemas.microsoft.com/office/drawing/2014/main" id="{AC97241A-19C6-865A-71C8-049F6A85A0B7}"/>
              </a:ext>
            </a:extLst>
          </p:cNvPr>
          <p:cNvSpPr txBox="1"/>
          <p:nvPr/>
        </p:nvSpPr>
        <p:spPr>
          <a:xfrm>
            <a:off x="540858" y="4890886"/>
            <a:ext cx="9959502" cy="677108"/>
          </a:xfrm>
          <a:prstGeom prst="rect">
            <a:avLst/>
          </a:prstGeom>
          <a:noFill/>
        </p:spPr>
        <p:txBody>
          <a:bodyPr wrap="square">
            <a:spAutoFit/>
          </a:bodyPr>
          <a:lstStyle/>
          <a:p>
            <a:pPr algn="r" rtl="1"/>
            <a:r>
              <a:rPr lang="ar-LB" sz="3800" b="1" dirty="0"/>
              <a:t>فريق </a:t>
            </a:r>
            <a:r>
              <a:rPr lang="en-US" sz="3800" b="1" dirty="0"/>
              <a:t>) </a:t>
            </a:r>
            <a:r>
              <a:rPr lang="fr-FR" sz="3800" b="1" dirty="0"/>
              <a:t>STEM</a:t>
            </a:r>
            <a:r>
              <a:rPr lang="ar-LB" sz="3800" b="1" dirty="0"/>
              <a:t>نيجيريا) - حل للشفافية في الإدارة العامة</a:t>
            </a:r>
            <a:endParaRPr lang="fr-FR" sz="3800" b="1" dirty="0"/>
          </a:p>
        </p:txBody>
      </p:sp>
      <p:pic>
        <p:nvPicPr>
          <p:cNvPr id="27" name="Graphic 26" descr="Badge 3 outline">
            <a:extLst>
              <a:ext uri="{FF2B5EF4-FFF2-40B4-BE49-F238E27FC236}">
                <a16:creationId xmlns:a16="http://schemas.microsoft.com/office/drawing/2014/main" id="{62EB89C1-FBDE-8939-BA2E-3364778D2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00360" y="4772240"/>
            <a:ext cx="914400" cy="914400"/>
          </a:xfrm>
          <a:prstGeom prst="rect">
            <a:avLst/>
          </a:prstGeom>
        </p:spPr>
      </p:pic>
    </p:spTree>
    <p:extLst>
      <p:ext uri="{BB962C8B-B14F-4D97-AF65-F5344CB8AC3E}">
        <p14:creationId xmlns:p14="http://schemas.microsoft.com/office/powerpoint/2010/main" val="220417244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aloro - Egypt - Maged Mohamed">
            <a:hlinkClick r:id="" action="ppaction://media"/>
            <a:extLst>
              <a:ext uri="{FF2B5EF4-FFF2-40B4-BE49-F238E27FC236}">
                <a16:creationId xmlns:a16="http://schemas.microsoft.com/office/drawing/2014/main" id="{977EAEC1-8B41-AE4E-AE2F-F705882B8A2B}"/>
              </a:ext>
            </a:extLst>
          </p:cNvPr>
          <p:cNvPicPr>
            <a:picLocks noRot="1" noChangeAspect="1"/>
          </p:cNvPicPr>
          <p:nvPr>
            <a:videoFile r:link="rId1"/>
          </p:nvPr>
        </p:nvPicPr>
        <p:blipFill>
          <a:blip r:embed="rId3"/>
          <a:stretch>
            <a:fillRect/>
          </a:stretch>
        </p:blipFill>
        <p:spPr>
          <a:xfrm>
            <a:off x="1933534" y="1632494"/>
            <a:ext cx="8324931" cy="4703586"/>
          </a:xfrm>
          <a:prstGeom prst="rect">
            <a:avLst/>
          </a:prstGeom>
        </p:spPr>
      </p:pic>
      <p:sp>
        <p:nvSpPr>
          <p:cNvPr id="3" name="Title 1">
            <a:extLst>
              <a:ext uri="{FF2B5EF4-FFF2-40B4-BE49-F238E27FC236}">
                <a16:creationId xmlns:a16="http://schemas.microsoft.com/office/drawing/2014/main" id="{34FD9E22-2A47-B1D8-8107-79C02F5D2BF6}"/>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4000" dirty="0"/>
              <a:t>هاكاثون الشباب الأفريقي لمكافحة الفساد</a:t>
            </a:r>
            <a:endParaRPr lang="en-US" sz="4000" dirty="0"/>
          </a:p>
        </p:txBody>
      </p:sp>
    </p:spTree>
    <p:extLst>
      <p:ext uri="{BB962C8B-B14F-4D97-AF65-F5344CB8AC3E}">
        <p14:creationId xmlns:p14="http://schemas.microsoft.com/office/powerpoint/2010/main" val="3707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FD9E22-2A47-B1D8-8107-79C02F5D2BF6}"/>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4000" dirty="0"/>
              <a:t>هاكاثون الشباب العربي لمكافحة الفساد 2023</a:t>
            </a:r>
            <a:endParaRPr lang="en-US" sz="4000" dirty="0"/>
          </a:p>
        </p:txBody>
      </p:sp>
      <p:pic>
        <p:nvPicPr>
          <p:cNvPr id="5" name="Picture 4" descr="A picture containing text, font, diagram, map&#10;&#10;Description automatically generated">
            <a:extLst>
              <a:ext uri="{FF2B5EF4-FFF2-40B4-BE49-F238E27FC236}">
                <a16:creationId xmlns:a16="http://schemas.microsoft.com/office/drawing/2014/main" id="{1FDEF5A8-8E65-E760-54E1-DF7B6CB2DAA0}"/>
              </a:ext>
            </a:extLst>
          </p:cNvPr>
          <p:cNvPicPr>
            <a:picLocks noChangeAspect="1"/>
          </p:cNvPicPr>
          <p:nvPr/>
        </p:nvPicPr>
        <p:blipFill>
          <a:blip r:embed="rId2"/>
          <a:stretch>
            <a:fillRect/>
          </a:stretch>
        </p:blipFill>
        <p:spPr>
          <a:xfrm>
            <a:off x="540858" y="1394460"/>
            <a:ext cx="8282940" cy="4659154"/>
          </a:xfrm>
          <a:prstGeom prst="rect">
            <a:avLst/>
          </a:prstGeom>
        </p:spPr>
      </p:pic>
      <p:sp>
        <p:nvSpPr>
          <p:cNvPr id="2" name="TextBox 1">
            <a:extLst>
              <a:ext uri="{FF2B5EF4-FFF2-40B4-BE49-F238E27FC236}">
                <a16:creationId xmlns:a16="http://schemas.microsoft.com/office/drawing/2014/main" id="{4F9733B0-B236-9542-2B48-1FC74D9CCD45}"/>
              </a:ext>
            </a:extLst>
          </p:cNvPr>
          <p:cNvSpPr txBox="1"/>
          <p:nvPr/>
        </p:nvSpPr>
        <p:spPr>
          <a:xfrm>
            <a:off x="9147648" y="1485900"/>
            <a:ext cx="2598582" cy="1384995"/>
          </a:xfrm>
          <a:prstGeom prst="rect">
            <a:avLst/>
          </a:prstGeom>
          <a:noFill/>
        </p:spPr>
        <p:txBody>
          <a:bodyPr wrap="square" rtlCol="0">
            <a:spAutoFit/>
          </a:bodyPr>
          <a:lstStyle/>
          <a:p>
            <a:pPr algn="r" rtl="1"/>
            <a:r>
              <a:rPr lang="ar-LB" sz="2800" dirty="0"/>
              <a:t>مثل من</a:t>
            </a:r>
            <a:r>
              <a:rPr lang="en-US" sz="2800" dirty="0"/>
              <a:t> </a:t>
            </a:r>
            <a:r>
              <a:rPr lang="ar-LB" sz="2800" dirty="0"/>
              <a:t>مكتب الأمم المتحدة المعني بالمخدرات والجريمة</a:t>
            </a:r>
            <a:endParaRPr lang="fr-FR" dirty="0"/>
          </a:p>
        </p:txBody>
      </p:sp>
    </p:spTree>
    <p:extLst>
      <p:ext uri="{BB962C8B-B14F-4D97-AF65-F5344CB8AC3E}">
        <p14:creationId xmlns:p14="http://schemas.microsoft.com/office/powerpoint/2010/main" val="226203125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120C14C-7D3D-ACB2-A2D9-8406747A216A}"/>
              </a:ext>
            </a:extLst>
          </p:cNvPr>
          <p:cNvSpPr txBox="1"/>
          <p:nvPr/>
        </p:nvSpPr>
        <p:spPr>
          <a:xfrm>
            <a:off x="994410" y="1207210"/>
            <a:ext cx="10885170" cy="5518242"/>
          </a:xfrm>
          <a:prstGeom prst="rect">
            <a:avLst/>
          </a:prstGeom>
          <a:noFill/>
        </p:spPr>
        <p:txBody>
          <a:bodyPr wrap="square">
            <a:spAutoFit/>
          </a:bodyPr>
          <a:lstStyle/>
          <a:p>
            <a:pPr marL="571500" indent="-571500" algn="r" rtl="1">
              <a:lnSpc>
                <a:spcPct val="150000"/>
              </a:lnSpc>
              <a:buFont typeface="Wingdings" panose="05000000000000000000" pitchFamily="2" charset="2"/>
              <a:buChar char="q"/>
            </a:pPr>
            <a:r>
              <a:rPr lang="ar-LB" sz="4000" b="1" dirty="0"/>
              <a:t>الشفافية في عمليات المشتريات العامة</a:t>
            </a:r>
          </a:p>
          <a:p>
            <a:pPr marL="571500" indent="-571500" algn="r" rtl="1">
              <a:lnSpc>
                <a:spcPct val="150000"/>
              </a:lnSpc>
              <a:buFont typeface="Wingdings" panose="05000000000000000000" pitchFamily="2" charset="2"/>
              <a:buChar char="q"/>
            </a:pPr>
            <a:r>
              <a:rPr lang="ar-LB" sz="4000" b="1" dirty="0"/>
              <a:t>تشجيع الإبلاغ عن المخالفات وإنشاء آليات لحماية المبلغين</a:t>
            </a:r>
          </a:p>
          <a:p>
            <a:pPr marL="571500" indent="-571500" algn="r" rtl="1">
              <a:lnSpc>
                <a:spcPct val="150000"/>
              </a:lnSpc>
              <a:buFont typeface="Wingdings" panose="05000000000000000000" pitchFamily="2" charset="2"/>
              <a:buChar char="q"/>
            </a:pPr>
            <a:r>
              <a:rPr lang="ar-LB" sz="4000" b="1" dirty="0"/>
              <a:t>حماية الرياضة من الفساد</a:t>
            </a:r>
          </a:p>
          <a:p>
            <a:pPr marL="571500" indent="-571500" algn="r" rtl="1">
              <a:lnSpc>
                <a:spcPct val="150000"/>
              </a:lnSpc>
              <a:buFont typeface="Wingdings" panose="05000000000000000000" pitchFamily="2" charset="2"/>
              <a:buChar char="q"/>
            </a:pPr>
            <a:r>
              <a:rPr lang="ar-LB" sz="4000" b="1" dirty="0"/>
              <a:t>الإبلاغ عن الفساد المرتبط بإدارة المياه</a:t>
            </a:r>
          </a:p>
          <a:p>
            <a:pPr marL="571500" indent="-571500" algn="r" rtl="1">
              <a:lnSpc>
                <a:spcPct val="150000"/>
              </a:lnSpc>
              <a:buFont typeface="Wingdings" panose="05000000000000000000" pitchFamily="2" charset="2"/>
              <a:buChar char="q"/>
            </a:pPr>
            <a:r>
              <a:rPr lang="ar-LB" sz="4000" b="1" dirty="0"/>
              <a:t>تعزيز قدرة القطاع الخاص على مواجهة الفساد</a:t>
            </a:r>
            <a:endParaRPr lang="fr-FR" sz="4000" b="1" dirty="0"/>
          </a:p>
          <a:p>
            <a:pPr marL="571500" indent="-571500" algn="r" rtl="1">
              <a:lnSpc>
                <a:spcPct val="150000"/>
              </a:lnSpc>
              <a:buFont typeface="Wingdings" panose="05000000000000000000" pitchFamily="2" charset="2"/>
              <a:buChar char="q"/>
            </a:pPr>
            <a:r>
              <a:rPr lang="ar-LB" sz="4000" b="1" dirty="0"/>
              <a:t>الابتكار في التعليم</a:t>
            </a:r>
            <a:endParaRPr lang="fr-FR" sz="4000" b="1" dirty="0"/>
          </a:p>
        </p:txBody>
      </p:sp>
      <p:pic>
        <p:nvPicPr>
          <p:cNvPr id="28" name="Picture 27" descr="A picture containing symbol, font, logo, diagram&#10;&#10;Description automatically generated">
            <a:extLst>
              <a:ext uri="{FF2B5EF4-FFF2-40B4-BE49-F238E27FC236}">
                <a16:creationId xmlns:a16="http://schemas.microsoft.com/office/drawing/2014/main" id="{EA2E5125-FF65-2FF0-FD4B-D1311B72AB72}"/>
              </a:ext>
            </a:extLst>
          </p:cNvPr>
          <p:cNvPicPr>
            <a:picLocks noChangeAspect="1"/>
          </p:cNvPicPr>
          <p:nvPr/>
        </p:nvPicPr>
        <p:blipFill rotWithShape="1">
          <a:blip r:embed="rId3"/>
          <a:srcRect l="12162" t="11438" r="10317" b="21721"/>
          <a:stretch/>
        </p:blipFill>
        <p:spPr>
          <a:xfrm>
            <a:off x="540858" y="3429000"/>
            <a:ext cx="2560320" cy="2377440"/>
          </a:xfrm>
          <a:prstGeom prst="rect">
            <a:avLst/>
          </a:prstGeom>
        </p:spPr>
      </p:pic>
      <p:sp>
        <p:nvSpPr>
          <p:cNvPr id="29" name="Title 1">
            <a:extLst>
              <a:ext uri="{FF2B5EF4-FFF2-40B4-BE49-F238E27FC236}">
                <a16:creationId xmlns:a16="http://schemas.microsoft.com/office/drawing/2014/main" id="{782B956C-21DD-2C90-BD17-1D48DD7AEE55}"/>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4000" dirty="0"/>
              <a:t>هاكاثون الشباب العربي لمكافحة الفساد 2023</a:t>
            </a:r>
            <a:endParaRPr lang="en-US" sz="4000" dirty="0"/>
          </a:p>
        </p:txBody>
      </p:sp>
    </p:spTree>
    <p:extLst>
      <p:ext uri="{BB962C8B-B14F-4D97-AF65-F5344CB8AC3E}">
        <p14:creationId xmlns:p14="http://schemas.microsoft.com/office/powerpoint/2010/main" val="78900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DBB8A2-7FF0-46E9-AF1C-1CF9FE7FE5BD}"/>
              </a:ext>
            </a:extLst>
          </p:cNvPr>
          <p:cNvSpPr txBox="1">
            <a:spLocks/>
          </p:cNvSpPr>
          <p:nvPr/>
        </p:nvSpPr>
        <p:spPr>
          <a:xfrm>
            <a:off x="324853" y="2414035"/>
            <a:ext cx="1117405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857250" indent="-857250" rtl="1">
              <a:buFont typeface="+mj-lt"/>
              <a:buAutoNum type="romanUcPeriod"/>
            </a:pPr>
            <a:r>
              <a:rPr lang="ar-LB" b="0" dirty="0">
                <a:solidFill>
                  <a:schemeClr val="tx1"/>
                </a:solidFill>
              </a:rPr>
              <a:t>وسائل وأدوات مبتكرة لإشراك الشباب في مكافحة الفساد </a:t>
            </a:r>
          </a:p>
          <a:p>
            <a:pPr marL="857250" indent="-857250" rtl="1">
              <a:buFont typeface="+mj-lt"/>
              <a:buAutoNum type="romanUcPeriod"/>
            </a:pPr>
            <a:r>
              <a:rPr lang="ar-LB" b="0" dirty="0">
                <a:solidFill>
                  <a:schemeClr val="tx1"/>
                </a:solidFill>
              </a:rPr>
              <a:t>ما هو الهاكاثون؟</a:t>
            </a:r>
          </a:p>
          <a:p>
            <a:pPr marL="857250" indent="-857250" rtl="1">
              <a:buFont typeface="+mj-lt"/>
              <a:buAutoNum type="romanUcPeriod"/>
            </a:pPr>
            <a:r>
              <a:rPr lang="ar-LB" b="0" dirty="0">
                <a:solidFill>
                  <a:schemeClr val="tx1"/>
                </a:solidFill>
              </a:rPr>
              <a:t>بعض الأمثلة عن الهاكاثون</a:t>
            </a:r>
          </a:p>
          <a:p>
            <a:pPr marL="857250" indent="-857250" rtl="1">
              <a:buFont typeface="+mj-lt"/>
              <a:buAutoNum type="romanUcPeriod"/>
            </a:pPr>
            <a:r>
              <a:rPr lang="ar-LB" b="0" dirty="0">
                <a:solidFill>
                  <a:schemeClr val="tx1"/>
                </a:solidFill>
              </a:rPr>
              <a:t>بعض الأمثلة عن النتائج المرجوة من الهاكاثون</a:t>
            </a:r>
          </a:p>
          <a:p>
            <a:pPr marL="857250" indent="-857250" rtl="1">
              <a:buFont typeface="+mj-lt"/>
              <a:buAutoNum type="romanUcPeriod"/>
            </a:pPr>
            <a:r>
              <a:rPr lang="ar-LB" b="0" dirty="0">
                <a:solidFill>
                  <a:schemeClr val="tx1"/>
                </a:solidFill>
              </a:rPr>
              <a:t>بعض مقومات نجاح الهاكاثون</a:t>
            </a:r>
          </a:p>
          <a:p>
            <a:pPr marL="857250" indent="-857250" rtl="1">
              <a:buFont typeface="+mj-lt"/>
              <a:buAutoNum type="romanUcPeriod"/>
            </a:pPr>
            <a:endParaRPr lang="ar-LB" dirty="0">
              <a:solidFill>
                <a:schemeClr val="tx1"/>
              </a:solidFill>
            </a:endParaRPr>
          </a:p>
          <a:p>
            <a:pPr marL="857250" indent="-857250" rtl="1">
              <a:buFont typeface="+mj-lt"/>
              <a:buAutoNum type="romanUcPeriod"/>
            </a:pPr>
            <a:endParaRPr lang="ar-LB" sz="4400" dirty="0">
              <a:solidFill>
                <a:schemeClr val="tx1"/>
              </a:solidFill>
            </a:endParaRPr>
          </a:p>
          <a:p>
            <a:pPr marL="857250" indent="-857250" rtl="1">
              <a:buFont typeface="+mj-lt"/>
              <a:buAutoNum type="romanUcPeriod"/>
            </a:pPr>
            <a:endParaRPr lang="ar-LB" sz="4400" dirty="0">
              <a:solidFill>
                <a:schemeClr val="tx1"/>
              </a:solidFill>
            </a:endParaRPr>
          </a:p>
        </p:txBody>
      </p:sp>
      <p:sp>
        <p:nvSpPr>
          <p:cNvPr id="24" name="Title 1">
            <a:extLst>
              <a:ext uri="{FF2B5EF4-FFF2-40B4-BE49-F238E27FC236}">
                <a16:creationId xmlns:a16="http://schemas.microsoft.com/office/drawing/2014/main" id="{5B716F04-E428-DC76-2BF4-F6EF5DB2FB58}"/>
              </a:ext>
            </a:extLst>
          </p:cNvPr>
          <p:cNvSpPr txBox="1">
            <a:spLocks/>
          </p:cNvSpPr>
          <p:nvPr/>
        </p:nvSpPr>
        <p:spPr>
          <a:xfrm>
            <a:off x="9342782" y="2916548"/>
            <a:ext cx="1378226"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accent6">
                  <a:lumMod val="75000"/>
                </a:schemeClr>
              </a:solidFill>
            </a:endParaRPr>
          </a:p>
        </p:txBody>
      </p:sp>
      <p:sp>
        <p:nvSpPr>
          <p:cNvPr id="25" name="Title 1">
            <a:extLst>
              <a:ext uri="{FF2B5EF4-FFF2-40B4-BE49-F238E27FC236}">
                <a16:creationId xmlns:a16="http://schemas.microsoft.com/office/drawing/2014/main" id="{3C6BB735-C79E-AF32-E250-92F6BFCBC64B}"/>
              </a:ext>
            </a:extLst>
          </p:cNvPr>
          <p:cNvSpPr txBox="1">
            <a:spLocks/>
          </p:cNvSpPr>
          <p:nvPr/>
        </p:nvSpPr>
        <p:spPr>
          <a:xfrm>
            <a:off x="7812939" y="3958737"/>
            <a:ext cx="163886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sp>
        <p:nvSpPr>
          <p:cNvPr id="10" name="Title 1">
            <a:extLst>
              <a:ext uri="{FF2B5EF4-FFF2-40B4-BE49-F238E27FC236}">
                <a16:creationId xmlns:a16="http://schemas.microsoft.com/office/drawing/2014/main" id="{C428FD91-DCF7-608A-D2EA-017977361316}"/>
              </a:ext>
            </a:extLst>
          </p:cNvPr>
          <p:cNvSpPr txBox="1">
            <a:spLocks/>
          </p:cNvSpPr>
          <p:nvPr/>
        </p:nvSpPr>
        <p:spPr>
          <a:xfrm>
            <a:off x="-697229" y="6992"/>
            <a:ext cx="12196134"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dirty="0"/>
              <a:t>محتويات العرض</a:t>
            </a:r>
          </a:p>
        </p:txBody>
      </p:sp>
    </p:spTree>
    <p:extLst>
      <p:ext uri="{BB962C8B-B14F-4D97-AF65-F5344CB8AC3E}">
        <p14:creationId xmlns:p14="http://schemas.microsoft.com/office/powerpoint/2010/main" val="136860156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3083574" y="2459504"/>
            <a:ext cx="6024852" cy="1938992"/>
          </a:xfrm>
          <a:prstGeom prst="rect">
            <a:avLst/>
          </a:prstGeom>
          <a:noFill/>
        </p:spPr>
        <p:txBody>
          <a:bodyPr wrap="square" rtlCol="0">
            <a:spAutoFit/>
          </a:bodyPr>
          <a:lstStyle/>
          <a:p>
            <a:pPr algn="r" rtl="1"/>
            <a:r>
              <a:rPr lang="ar-LB" sz="6000" dirty="0">
                <a:solidFill>
                  <a:schemeClr val="bg1"/>
                </a:solidFill>
                <a:latin typeface="Simplified Arabic" panose="02020603050405020304" pitchFamily="18" charset="-78"/>
                <a:cs typeface="Simplified Arabic" panose="02020603050405020304" pitchFamily="18" charset="-78"/>
              </a:rPr>
              <a:t>بعض الأمثلة عن النتائج المرجوة من الهاكاثون</a:t>
            </a:r>
          </a:p>
        </p:txBody>
      </p:sp>
    </p:spTree>
    <p:extLst>
      <p:ext uri="{BB962C8B-B14F-4D97-AF65-F5344CB8AC3E}">
        <p14:creationId xmlns:p14="http://schemas.microsoft.com/office/powerpoint/2010/main" val="43902055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endParaRPr lang="ar-LB" dirty="0"/>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1391552" y="1656198"/>
            <a:ext cx="10515600" cy="82483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571500" indent="-571500" algn="just" rtl="1">
              <a:buFont typeface="Wingdings" panose="05000000000000000000" pitchFamily="2" charset="2"/>
              <a:buChar char="q"/>
            </a:pPr>
            <a:r>
              <a:rPr lang="ar-LB" b="0" dirty="0">
                <a:solidFill>
                  <a:schemeClr val="tx1"/>
                </a:solidFill>
              </a:rPr>
              <a:t>زيادة المناصرة وإشراك الشباب في مكافحة الفساد</a:t>
            </a:r>
            <a:endParaRPr lang="en-US" b="0" dirty="0">
              <a:solidFill>
                <a:schemeClr val="tx1"/>
              </a:solidFill>
            </a:endParaRPr>
          </a:p>
          <a:p>
            <a:endParaRPr lang="ar-LB" b="0" dirty="0">
              <a:solidFill>
                <a:schemeClr val="tx1"/>
              </a:solidFill>
            </a:endParaRPr>
          </a:p>
          <a:p>
            <a:endParaRPr lang="en-US" b="0" dirty="0">
              <a:solidFill>
                <a:schemeClr val="tx1"/>
              </a:solidFill>
            </a:endParaRPr>
          </a:p>
        </p:txBody>
      </p:sp>
      <p:pic>
        <p:nvPicPr>
          <p:cNvPr id="3" name="Picture 2" descr="A group of people with a fist&#10;&#10;Description automatically generated with medium confidence">
            <a:extLst>
              <a:ext uri="{FF2B5EF4-FFF2-40B4-BE49-F238E27FC236}">
                <a16:creationId xmlns:a16="http://schemas.microsoft.com/office/drawing/2014/main" id="{E8DE487E-74D8-0BBA-B241-18C66D8C61A4}"/>
              </a:ext>
            </a:extLst>
          </p:cNvPr>
          <p:cNvPicPr>
            <a:picLocks noChangeAspect="1"/>
          </p:cNvPicPr>
          <p:nvPr/>
        </p:nvPicPr>
        <p:blipFill rotWithShape="1">
          <a:blip r:embed="rId3"/>
          <a:srcRect l="6920" t="7833" r="6680" b="14334"/>
          <a:stretch/>
        </p:blipFill>
        <p:spPr>
          <a:xfrm>
            <a:off x="1212747" y="1352515"/>
            <a:ext cx="1174107" cy="1142309"/>
          </a:xfrm>
          <a:prstGeom prst="rect">
            <a:avLst/>
          </a:prstGeom>
        </p:spPr>
      </p:pic>
      <p:sp>
        <p:nvSpPr>
          <p:cNvPr id="11" name="Title 1">
            <a:extLst>
              <a:ext uri="{FF2B5EF4-FFF2-40B4-BE49-F238E27FC236}">
                <a16:creationId xmlns:a16="http://schemas.microsoft.com/office/drawing/2014/main" id="{260D8D6C-0472-A7F2-6288-C904F4E24E24}"/>
              </a:ext>
            </a:extLst>
          </p:cNvPr>
          <p:cNvSpPr txBox="1">
            <a:spLocks/>
          </p:cNvSpPr>
          <p:nvPr/>
        </p:nvSpPr>
        <p:spPr>
          <a:xfrm>
            <a:off x="1391552" y="2652601"/>
            <a:ext cx="10515600" cy="82483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571500" indent="-571500" algn="just" rtl="1">
              <a:buFont typeface="Wingdings" panose="05000000000000000000" pitchFamily="2" charset="2"/>
              <a:buChar char="q"/>
            </a:pPr>
            <a:r>
              <a:rPr lang="ar-LB" b="0" dirty="0">
                <a:solidFill>
                  <a:schemeClr val="tx1"/>
                </a:solidFill>
              </a:rPr>
              <a:t>زيادة الكفاءة والفعالية في الإدارات العامة</a:t>
            </a:r>
            <a:r>
              <a:rPr lang="en-US" b="0" dirty="0">
                <a:solidFill>
                  <a:schemeClr val="tx1"/>
                </a:solidFill>
              </a:rPr>
              <a:t> </a:t>
            </a:r>
            <a:r>
              <a:rPr lang="ar-LB" b="0" dirty="0">
                <a:solidFill>
                  <a:schemeClr val="tx1"/>
                </a:solidFill>
              </a:rPr>
              <a:t>وتقديم الخدمات</a:t>
            </a:r>
            <a:endParaRPr lang="en-US" b="0" dirty="0">
              <a:solidFill>
                <a:schemeClr val="tx1"/>
              </a:solidFill>
            </a:endParaRPr>
          </a:p>
          <a:p>
            <a:endParaRPr lang="ar-LB" b="0" dirty="0">
              <a:solidFill>
                <a:schemeClr val="tx1"/>
              </a:solidFill>
            </a:endParaRPr>
          </a:p>
          <a:p>
            <a:endParaRPr lang="en-US" b="0" dirty="0">
              <a:solidFill>
                <a:schemeClr val="tx1"/>
              </a:solidFill>
            </a:endParaRPr>
          </a:p>
        </p:txBody>
      </p:sp>
      <p:pic>
        <p:nvPicPr>
          <p:cNvPr id="15" name="Picture 14" descr="A picture containing graphics, design, clipart, illustration&#10;&#10;Description automatically generated">
            <a:extLst>
              <a:ext uri="{FF2B5EF4-FFF2-40B4-BE49-F238E27FC236}">
                <a16:creationId xmlns:a16="http://schemas.microsoft.com/office/drawing/2014/main" id="{BB8A0B61-06D1-EEFA-0A4F-211B055B7BE1}"/>
              </a:ext>
            </a:extLst>
          </p:cNvPr>
          <p:cNvPicPr>
            <a:picLocks noChangeAspect="1"/>
          </p:cNvPicPr>
          <p:nvPr/>
        </p:nvPicPr>
        <p:blipFill rotWithShape="1">
          <a:blip r:embed="rId4"/>
          <a:srcRect l="12045" t="10845" r="13022" b="15127"/>
          <a:stretch/>
        </p:blipFill>
        <p:spPr>
          <a:xfrm>
            <a:off x="357399" y="2897748"/>
            <a:ext cx="1034153" cy="1062504"/>
          </a:xfrm>
          <a:prstGeom prst="rect">
            <a:avLst/>
          </a:prstGeom>
        </p:spPr>
      </p:pic>
      <p:sp>
        <p:nvSpPr>
          <p:cNvPr id="16" name="Title 1">
            <a:extLst>
              <a:ext uri="{FF2B5EF4-FFF2-40B4-BE49-F238E27FC236}">
                <a16:creationId xmlns:a16="http://schemas.microsoft.com/office/drawing/2014/main" id="{E50702BE-C2BD-2C18-1810-2242DF08E583}"/>
              </a:ext>
            </a:extLst>
          </p:cNvPr>
          <p:cNvSpPr txBox="1">
            <a:spLocks/>
          </p:cNvSpPr>
          <p:nvPr/>
        </p:nvSpPr>
        <p:spPr>
          <a:xfrm>
            <a:off x="1817948" y="4005024"/>
            <a:ext cx="10089204" cy="82483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571500" indent="-571500" algn="just" rtl="1">
              <a:buFont typeface="Wingdings" panose="05000000000000000000" pitchFamily="2" charset="2"/>
              <a:buChar char="q"/>
            </a:pPr>
            <a:r>
              <a:rPr lang="ar-LB" b="0" dirty="0">
                <a:solidFill>
                  <a:schemeClr val="tx1"/>
                </a:solidFill>
              </a:rPr>
              <a:t>زيادة الشفافية والمساءلة</a:t>
            </a:r>
            <a:r>
              <a:rPr lang="en-US" b="0" dirty="0">
                <a:solidFill>
                  <a:schemeClr val="tx1"/>
                </a:solidFill>
              </a:rPr>
              <a:t> </a:t>
            </a:r>
            <a:r>
              <a:rPr lang="ar-LB" b="0" dirty="0">
                <a:solidFill>
                  <a:schemeClr val="tx1"/>
                </a:solidFill>
              </a:rPr>
              <a:t>وإمكانية الوصول إلى</a:t>
            </a:r>
            <a:r>
              <a:rPr lang="en-US" b="0" dirty="0">
                <a:solidFill>
                  <a:schemeClr val="tx1"/>
                </a:solidFill>
              </a:rPr>
              <a:t> </a:t>
            </a:r>
            <a:r>
              <a:rPr lang="ar-LB" b="0" dirty="0">
                <a:solidFill>
                  <a:schemeClr val="tx1"/>
                </a:solidFill>
              </a:rPr>
              <a:t>الخدمات الحكومية والعامة</a:t>
            </a:r>
          </a:p>
          <a:p>
            <a:endParaRPr lang="ar-LB" b="0" dirty="0">
              <a:solidFill>
                <a:schemeClr val="tx1"/>
              </a:solidFill>
            </a:endParaRPr>
          </a:p>
          <a:p>
            <a:endParaRPr lang="en-US" b="0" dirty="0">
              <a:solidFill>
                <a:schemeClr val="tx1"/>
              </a:solidFill>
            </a:endParaRPr>
          </a:p>
        </p:txBody>
      </p:sp>
      <p:pic>
        <p:nvPicPr>
          <p:cNvPr id="17" name="Picture 16" descr="A clipboard with a magnifying glass&#10;&#10;Description automatically generated">
            <a:extLst>
              <a:ext uri="{FF2B5EF4-FFF2-40B4-BE49-F238E27FC236}">
                <a16:creationId xmlns:a16="http://schemas.microsoft.com/office/drawing/2014/main" id="{53E77C72-2527-B7A4-F925-32212AF91439}"/>
              </a:ext>
            </a:extLst>
          </p:cNvPr>
          <p:cNvPicPr>
            <a:picLocks noChangeAspect="1"/>
          </p:cNvPicPr>
          <p:nvPr/>
        </p:nvPicPr>
        <p:blipFill>
          <a:blip r:embed="rId5"/>
          <a:stretch>
            <a:fillRect/>
          </a:stretch>
        </p:blipFill>
        <p:spPr>
          <a:xfrm>
            <a:off x="5535691" y="4723527"/>
            <a:ext cx="956549" cy="956549"/>
          </a:xfrm>
          <a:prstGeom prst="rect">
            <a:avLst/>
          </a:prstGeom>
        </p:spPr>
      </p:pic>
      <p:sp>
        <p:nvSpPr>
          <p:cNvPr id="18" name="Title 1">
            <a:extLst>
              <a:ext uri="{FF2B5EF4-FFF2-40B4-BE49-F238E27FC236}">
                <a16:creationId xmlns:a16="http://schemas.microsoft.com/office/drawing/2014/main" id="{56757F82-A945-9483-593C-71F6DD33AA7C}"/>
              </a:ext>
            </a:extLst>
          </p:cNvPr>
          <p:cNvSpPr txBox="1">
            <a:spLocks/>
          </p:cNvSpPr>
          <p:nvPr/>
        </p:nvSpPr>
        <p:spPr>
          <a:xfrm>
            <a:off x="540858" y="132548"/>
            <a:ext cx="11110284" cy="753896"/>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endParaRPr lang="en-US" sz="3800" dirty="0"/>
          </a:p>
        </p:txBody>
      </p:sp>
      <p:sp>
        <p:nvSpPr>
          <p:cNvPr id="22" name="Title 1">
            <a:extLst>
              <a:ext uri="{FF2B5EF4-FFF2-40B4-BE49-F238E27FC236}">
                <a16:creationId xmlns:a16="http://schemas.microsoft.com/office/drawing/2014/main" id="{A0BB1605-21FD-9242-CBAD-9022A7AC7ABC}"/>
              </a:ext>
            </a:extLst>
          </p:cNvPr>
          <p:cNvSpPr txBox="1">
            <a:spLocks/>
          </p:cNvSpPr>
          <p:nvPr/>
        </p:nvSpPr>
        <p:spPr>
          <a:xfrm>
            <a:off x="540859" y="85144"/>
            <a:ext cx="11110446"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algn="r" rtl="1"/>
            <a:r>
              <a:rPr lang="ar-LB" sz="5400" dirty="0">
                <a:solidFill>
                  <a:schemeClr val="bg1"/>
                </a:solidFill>
                <a:latin typeface="Simplified Arabic" panose="02020603050405020304" pitchFamily="18" charset="-78"/>
                <a:cs typeface="Simplified Arabic" panose="02020603050405020304" pitchFamily="18" charset="-78"/>
              </a:rPr>
              <a:t>بعض الأمثلة عن النتائج المرجوة من الهاكاثون</a:t>
            </a:r>
          </a:p>
        </p:txBody>
      </p:sp>
    </p:spTree>
    <p:extLst>
      <p:ext uri="{BB962C8B-B14F-4D97-AF65-F5344CB8AC3E}">
        <p14:creationId xmlns:p14="http://schemas.microsoft.com/office/powerpoint/2010/main" val="269490922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4184042" y="2459504"/>
            <a:ext cx="3823915" cy="1938992"/>
          </a:xfrm>
          <a:prstGeom prst="rect">
            <a:avLst/>
          </a:prstGeom>
          <a:noFill/>
        </p:spPr>
        <p:txBody>
          <a:bodyPr wrap="square" rtlCol="0">
            <a:spAutoFit/>
          </a:bodyPr>
          <a:lstStyle/>
          <a:p>
            <a:pPr algn="r" rtl="1"/>
            <a:r>
              <a:rPr lang="ar-LB" sz="6000" dirty="0">
                <a:solidFill>
                  <a:schemeClr val="bg1"/>
                </a:solidFill>
                <a:latin typeface="Simplified Arabic" panose="02020603050405020304" pitchFamily="18" charset="-78"/>
                <a:cs typeface="Simplified Arabic" panose="02020603050405020304" pitchFamily="18" charset="-78"/>
              </a:rPr>
              <a:t>بعض مقومات نجاح الهاكاثون</a:t>
            </a:r>
          </a:p>
        </p:txBody>
      </p:sp>
    </p:spTree>
    <p:extLst>
      <p:ext uri="{BB962C8B-B14F-4D97-AF65-F5344CB8AC3E}">
        <p14:creationId xmlns:p14="http://schemas.microsoft.com/office/powerpoint/2010/main" val="41003556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dirty="0"/>
              <a:t>بعض مقومات نجاح الهاكاثون</a:t>
            </a:r>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1136742" y="1111406"/>
            <a:ext cx="10362161" cy="82483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marL="571500" indent="-571500" algn="just" rtl="1">
              <a:lnSpc>
                <a:spcPct val="150000"/>
              </a:lnSpc>
              <a:buFont typeface="Wingdings" panose="05000000000000000000" pitchFamily="2" charset="2"/>
              <a:buChar char="q"/>
            </a:pPr>
            <a:r>
              <a:rPr lang="ar-LB" b="0" dirty="0">
                <a:solidFill>
                  <a:schemeClr val="tx1"/>
                </a:solidFill>
              </a:rPr>
              <a:t>إتاحة الفرصة أمام المشاركين لاكتساب معرفة جديدة</a:t>
            </a:r>
          </a:p>
          <a:p>
            <a:pPr marL="571500" indent="-571500" algn="just" rtl="1">
              <a:lnSpc>
                <a:spcPct val="150000"/>
              </a:lnSpc>
              <a:buFont typeface="Wingdings" panose="05000000000000000000" pitchFamily="2" charset="2"/>
              <a:buChar char="q"/>
            </a:pPr>
            <a:r>
              <a:rPr lang="ar-LB" b="0" dirty="0">
                <a:solidFill>
                  <a:schemeClr val="tx1"/>
                </a:solidFill>
              </a:rPr>
              <a:t>تصويب المواضيع دون التأثير على إبداع المشاركين</a:t>
            </a:r>
          </a:p>
          <a:p>
            <a:pPr marL="571500" indent="-571500" algn="just" rtl="1">
              <a:lnSpc>
                <a:spcPct val="150000"/>
              </a:lnSpc>
              <a:buFont typeface="Wingdings" panose="05000000000000000000" pitchFamily="2" charset="2"/>
              <a:buChar char="q"/>
            </a:pPr>
            <a:r>
              <a:rPr lang="ar-LB" b="0" dirty="0">
                <a:solidFill>
                  <a:schemeClr val="tx1"/>
                </a:solidFill>
              </a:rPr>
              <a:t>خطة اتصالية</a:t>
            </a:r>
          </a:p>
          <a:p>
            <a:pPr marL="571500" indent="-571500" algn="just" rtl="1">
              <a:lnSpc>
                <a:spcPct val="150000"/>
              </a:lnSpc>
              <a:buFont typeface="Wingdings" panose="05000000000000000000" pitchFamily="2" charset="2"/>
              <a:buChar char="q"/>
            </a:pPr>
            <a:r>
              <a:rPr lang="ar-LB" b="0" dirty="0">
                <a:solidFill>
                  <a:schemeClr val="tx1"/>
                </a:solidFill>
              </a:rPr>
              <a:t>ادراج خبراء مستقلين في اللجنة</a:t>
            </a:r>
            <a:endParaRPr lang="en-US" b="0" dirty="0">
              <a:solidFill>
                <a:schemeClr val="tx1"/>
              </a:solidFill>
            </a:endParaRPr>
          </a:p>
          <a:p>
            <a:pPr marL="571500" indent="-571500" algn="just" rtl="1">
              <a:lnSpc>
                <a:spcPct val="100000"/>
              </a:lnSpc>
              <a:buFont typeface="Wingdings" panose="05000000000000000000" pitchFamily="2" charset="2"/>
              <a:buChar char="q"/>
            </a:pPr>
            <a:r>
              <a:rPr lang="ar-LB" b="0" dirty="0">
                <a:solidFill>
                  <a:schemeClr val="tx1"/>
                </a:solidFill>
              </a:rPr>
              <a:t>اجتماع فريق العمل المؤلف من ممثلين عن الحكومة، خبراء تكنولوجيا المعلومات وشركاء آخرين، بانتظام</a:t>
            </a:r>
          </a:p>
          <a:p>
            <a:pPr marL="571500" indent="-571500" algn="just" rtl="1">
              <a:buFont typeface="Wingdings" panose="05000000000000000000" pitchFamily="2" charset="2"/>
              <a:buChar char="q"/>
            </a:pPr>
            <a:endParaRPr lang="ar-LB" dirty="0">
              <a:solidFill>
                <a:schemeClr val="tx1"/>
              </a:solidFill>
            </a:endParaRPr>
          </a:p>
          <a:p>
            <a:pPr algn="just" rtl="1"/>
            <a:endParaRPr lang="ar-LB" dirty="0">
              <a:solidFill>
                <a:schemeClr val="tx1"/>
              </a:solidFill>
            </a:endParaRPr>
          </a:p>
          <a:p>
            <a:pPr marL="571500" indent="-571500" algn="just" rtl="1">
              <a:buFont typeface="Wingdings" panose="05000000000000000000" pitchFamily="2" charset="2"/>
              <a:buChar char="q"/>
            </a:pPr>
            <a:endParaRPr lang="ar-LB" dirty="0">
              <a:solidFill>
                <a:schemeClr val="tx1"/>
              </a:solidFill>
            </a:endParaRPr>
          </a:p>
          <a:p>
            <a:pPr marL="571500" indent="-571500" algn="just" rtl="1">
              <a:buFont typeface="Wingdings" panose="05000000000000000000" pitchFamily="2" charset="2"/>
              <a:buChar char="q"/>
            </a:pPr>
            <a:endParaRPr lang="ar-LB" dirty="0">
              <a:solidFill>
                <a:schemeClr val="tx1"/>
              </a:solidFill>
            </a:endParaRPr>
          </a:p>
          <a:p>
            <a:pPr marL="571500" indent="-571500" algn="just" rtl="1">
              <a:buFont typeface="Wingdings" panose="05000000000000000000" pitchFamily="2" charset="2"/>
              <a:buChar char="q"/>
            </a:pPr>
            <a:endParaRPr lang="ar-LB" dirty="0">
              <a:solidFill>
                <a:schemeClr val="tx1"/>
              </a:solidFill>
            </a:endParaRPr>
          </a:p>
          <a:p>
            <a:endParaRPr lang="ar-LB" dirty="0">
              <a:solidFill>
                <a:schemeClr val="tx1"/>
              </a:solidFill>
            </a:endParaRPr>
          </a:p>
          <a:p>
            <a:endParaRPr lang="ar-LB" dirty="0">
              <a:solidFill>
                <a:schemeClr val="tx1"/>
              </a:solidFill>
            </a:endParaRPr>
          </a:p>
          <a:p>
            <a:endParaRPr lang="ar-LB" dirty="0">
              <a:solidFill>
                <a:schemeClr val="tx1"/>
              </a:solidFill>
            </a:endParaRPr>
          </a:p>
          <a:p>
            <a:endParaRPr lang="en-US" dirty="0">
              <a:solidFill>
                <a:schemeClr val="tx1"/>
              </a:solidFill>
            </a:endParaRPr>
          </a:p>
        </p:txBody>
      </p:sp>
      <p:pic>
        <p:nvPicPr>
          <p:cNvPr id="27" name="Picture 26" descr="A person and a child holding a computer&#10;&#10;Description automatically generated with low confidence">
            <a:extLst>
              <a:ext uri="{FF2B5EF4-FFF2-40B4-BE49-F238E27FC236}">
                <a16:creationId xmlns:a16="http://schemas.microsoft.com/office/drawing/2014/main" id="{0432193B-65EC-02E6-FA95-0BAE1E8FF4C9}"/>
              </a:ext>
            </a:extLst>
          </p:cNvPr>
          <p:cNvPicPr>
            <a:picLocks noChangeAspect="1"/>
          </p:cNvPicPr>
          <p:nvPr/>
        </p:nvPicPr>
        <p:blipFill rotWithShape="1">
          <a:blip r:embed="rId3"/>
          <a:srcRect l="9469" t="47667" r="59780" b="7666"/>
          <a:stretch/>
        </p:blipFill>
        <p:spPr>
          <a:xfrm>
            <a:off x="1136743" y="3277876"/>
            <a:ext cx="2011916" cy="1643883"/>
          </a:xfrm>
          <a:prstGeom prst="rect">
            <a:avLst/>
          </a:prstGeom>
        </p:spPr>
      </p:pic>
    </p:spTree>
    <p:extLst>
      <p:ext uri="{BB962C8B-B14F-4D97-AF65-F5344CB8AC3E}">
        <p14:creationId xmlns:p14="http://schemas.microsoft.com/office/powerpoint/2010/main" val="15839189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91137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2257926" y="2459504"/>
            <a:ext cx="7676147" cy="1938992"/>
          </a:xfrm>
          <a:prstGeom prst="rect">
            <a:avLst/>
          </a:prstGeom>
          <a:noFill/>
        </p:spPr>
        <p:txBody>
          <a:bodyPr wrap="square" rtlCol="0">
            <a:spAutoFit/>
          </a:bodyPr>
          <a:lstStyle/>
          <a:p>
            <a:pPr algn="r" rtl="1"/>
            <a:r>
              <a:rPr lang="ar-LB" sz="6000" dirty="0">
                <a:solidFill>
                  <a:schemeClr val="bg1"/>
                </a:solidFill>
                <a:latin typeface="Simplified Arabic" panose="02020603050405020304" pitchFamily="18" charset="-78"/>
                <a:cs typeface="Simplified Arabic" panose="02020603050405020304" pitchFamily="18" charset="-78"/>
              </a:rPr>
              <a:t>وسائل وأدوات مبتكرة لإشراك الشباب في مكافحة الفساد </a:t>
            </a:r>
          </a:p>
        </p:txBody>
      </p:sp>
    </p:spTree>
    <p:extLst>
      <p:ext uri="{BB962C8B-B14F-4D97-AF65-F5344CB8AC3E}">
        <p14:creationId xmlns:p14="http://schemas.microsoft.com/office/powerpoint/2010/main" val="300752486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DBB8A2-7FF0-46E9-AF1C-1CF9FE7FE5BD}"/>
              </a:ext>
            </a:extLst>
          </p:cNvPr>
          <p:cNvSpPr txBox="1">
            <a:spLocks/>
          </p:cNvSpPr>
          <p:nvPr/>
        </p:nvSpPr>
        <p:spPr>
          <a:xfrm>
            <a:off x="5772149" y="1789459"/>
            <a:ext cx="5726755"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sp>
        <p:nvSpPr>
          <p:cNvPr id="24" name="Title 1">
            <a:extLst>
              <a:ext uri="{FF2B5EF4-FFF2-40B4-BE49-F238E27FC236}">
                <a16:creationId xmlns:a16="http://schemas.microsoft.com/office/drawing/2014/main" id="{5B716F04-E428-DC76-2BF4-F6EF5DB2FB58}"/>
              </a:ext>
            </a:extLst>
          </p:cNvPr>
          <p:cNvSpPr txBox="1">
            <a:spLocks/>
          </p:cNvSpPr>
          <p:nvPr/>
        </p:nvSpPr>
        <p:spPr>
          <a:xfrm>
            <a:off x="9342782" y="2916548"/>
            <a:ext cx="1378226"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accent6">
                  <a:lumMod val="75000"/>
                </a:schemeClr>
              </a:solidFill>
            </a:endParaRPr>
          </a:p>
        </p:txBody>
      </p:sp>
      <p:sp>
        <p:nvSpPr>
          <p:cNvPr id="25" name="Title 1">
            <a:extLst>
              <a:ext uri="{FF2B5EF4-FFF2-40B4-BE49-F238E27FC236}">
                <a16:creationId xmlns:a16="http://schemas.microsoft.com/office/drawing/2014/main" id="{3C6BB735-C79E-AF32-E250-92F6BFCBC64B}"/>
              </a:ext>
            </a:extLst>
          </p:cNvPr>
          <p:cNvSpPr txBox="1">
            <a:spLocks/>
          </p:cNvSpPr>
          <p:nvPr/>
        </p:nvSpPr>
        <p:spPr>
          <a:xfrm>
            <a:off x="7504329" y="4319016"/>
            <a:ext cx="163886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pic>
        <p:nvPicPr>
          <p:cNvPr id="9" name="Picture 8" descr="A cartoon of a blue square with arms and legs&#10;&#10;Description automatically generated with low confidence">
            <a:extLst>
              <a:ext uri="{FF2B5EF4-FFF2-40B4-BE49-F238E27FC236}">
                <a16:creationId xmlns:a16="http://schemas.microsoft.com/office/drawing/2014/main" id="{D6BA8BFB-50C2-263D-3865-26412F1062AD}"/>
              </a:ext>
            </a:extLst>
          </p:cNvPr>
          <p:cNvPicPr>
            <a:picLocks noChangeAspect="1"/>
          </p:cNvPicPr>
          <p:nvPr/>
        </p:nvPicPr>
        <p:blipFill rotWithShape="1">
          <a:blip r:embed="rId3"/>
          <a:srcRect l="25809" t="5777" r="22351"/>
          <a:stretch/>
        </p:blipFill>
        <p:spPr>
          <a:xfrm>
            <a:off x="3385184" y="1481232"/>
            <a:ext cx="4773930" cy="4880684"/>
          </a:xfrm>
          <a:prstGeom prst="rect">
            <a:avLst/>
          </a:prstGeom>
        </p:spPr>
      </p:pic>
      <p:sp>
        <p:nvSpPr>
          <p:cNvPr id="10" name="Title 1">
            <a:extLst>
              <a:ext uri="{FF2B5EF4-FFF2-40B4-BE49-F238E27FC236}">
                <a16:creationId xmlns:a16="http://schemas.microsoft.com/office/drawing/2014/main" id="{C428FD91-DCF7-608A-D2EA-017977361316}"/>
              </a:ext>
            </a:extLst>
          </p:cNvPr>
          <p:cNvSpPr txBox="1">
            <a:spLocks/>
          </p:cNvSpPr>
          <p:nvPr/>
        </p:nvSpPr>
        <p:spPr>
          <a:xfrm>
            <a:off x="-697229" y="-112262"/>
            <a:ext cx="12196134"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3600" dirty="0"/>
              <a:t>وسائل وأدوات مبتكرة لاشراك الشباب في مكافحة الفساد  </a:t>
            </a:r>
          </a:p>
        </p:txBody>
      </p:sp>
    </p:spTree>
    <p:extLst>
      <p:ext uri="{BB962C8B-B14F-4D97-AF65-F5344CB8AC3E}">
        <p14:creationId xmlns:p14="http://schemas.microsoft.com/office/powerpoint/2010/main" val="368006812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697229" y="-112262"/>
            <a:ext cx="12196134"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r>
              <a:rPr lang="ar-LB" sz="3600" dirty="0"/>
              <a:t>وسائل وأدوات مبتكرة لاشراك الشباب في مكافحة الفساد  </a:t>
            </a:r>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3074670" y="1789459"/>
            <a:ext cx="8424235"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r>
              <a:rPr lang="ar-LB" dirty="0">
                <a:solidFill>
                  <a:schemeClr val="tx1"/>
                </a:solidFill>
              </a:rPr>
              <a:t>بودكاست حول مكافحة الفساد</a:t>
            </a:r>
          </a:p>
          <a:p>
            <a:pPr algn="just" rtl="1"/>
            <a:endParaRPr lang="ar-LB" dirty="0">
              <a:solidFill>
                <a:schemeClr val="tx1"/>
              </a:solidFill>
            </a:endParaRPr>
          </a:p>
          <a:p>
            <a:pPr algn="just" rtl="1"/>
            <a:r>
              <a:rPr lang="ar-LB" dirty="0">
                <a:solidFill>
                  <a:schemeClr val="tx1"/>
                </a:solidFill>
              </a:rPr>
              <a:t>برمجة تطبيقات وألعاب</a:t>
            </a:r>
          </a:p>
          <a:p>
            <a:pPr algn="just" rtl="1"/>
            <a:endParaRPr lang="ar-LB" b="0" dirty="0">
              <a:solidFill>
                <a:schemeClr val="tx1"/>
              </a:solidFill>
            </a:endParaRPr>
          </a:p>
          <a:p>
            <a:pPr algn="just" rtl="1"/>
            <a:r>
              <a:rPr lang="ar-LB" dirty="0">
                <a:solidFill>
                  <a:schemeClr val="tx1"/>
                </a:solidFill>
              </a:rPr>
              <a:t>كتب مصورة الكترونية</a:t>
            </a:r>
          </a:p>
          <a:p>
            <a:pPr algn="just" rtl="1"/>
            <a:endParaRPr lang="ar-LB" b="0" dirty="0">
              <a:solidFill>
                <a:schemeClr val="tx1"/>
              </a:solidFill>
            </a:endParaRPr>
          </a:p>
          <a:p>
            <a:pPr algn="just" rtl="1"/>
            <a:r>
              <a:rPr lang="ar-LB" dirty="0">
                <a:solidFill>
                  <a:schemeClr val="tx1"/>
                </a:solidFill>
              </a:rPr>
              <a:t>هاكاثون</a:t>
            </a:r>
          </a:p>
        </p:txBody>
      </p:sp>
      <p:sp>
        <p:nvSpPr>
          <p:cNvPr id="24" name="Title 1">
            <a:extLst>
              <a:ext uri="{FF2B5EF4-FFF2-40B4-BE49-F238E27FC236}">
                <a16:creationId xmlns:a16="http://schemas.microsoft.com/office/drawing/2014/main" id="{5B716F04-E428-DC76-2BF4-F6EF5DB2FB58}"/>
              </a:ext>
            </a:extLst>
          </p:cNvPr>
          <p:cNvSpPr txBox="1">
            <a:spLocks/>
          </p:cNvSpPr>
          <p:nvPr/>
        </p:nvSpPr>
        <p:spPr>
          <a:xfrm>
            <a:off x="9342782" y="2916548"/>
            <a:ext cx="1378226"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accent6">
                  <a:lumMod val="75000"/>
                </a:schemeClr>
              </a:solidFill>
            </a:endParaRPr>
          </a:p>
        </p:txBody>
      </p:sp>
      <p:sp>
        <p:nvSpPr>
          <p:cNvPr id="25" name="Title 1">
            <a:extLst>
              <a:ext uri="{FF2B5EF4-FFF2-40B4-BE49-F238E27FC236}">
                <a16:creationId xmlns:a16="http://schemas.microsoft.com/office/drawing/2014/main" id="{3C6BB735-C79E-AF32-E250-92F6BFCBC64B}"/>
              </a:ext>
            </a:extLst>
          </p:cNvPr>
          <p:cNvSpPr txBox="1">
            <a:spLocks/>
          </p:cNvSpPr>
          <p:nvPr/>
        </p:nvSpPr>
        <p:spPr>
          <a:xfrm>
            <a:off x="7504329" y="4319016"/>
            <a:ext cx="163886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pic>
        <p:nvPicPr>
          <p:cNvPr id="9" name="Picture 8" descr="A picture containing sketch, design&#10;&#10;Description automatically generated">
            <a:extLst>
              <a:ext uri="{FF2B5EF4-FFF2-40B4-BE49-F238E27FC236}">
                <a16:creationId xmlns:a16="http://schemas.microsoft.com/office/drawing/2014/main" id="{02073D3E-9552-1DDE-2761-F2D3BB70276B}"/>
              </a:ext>
            </a:extLst>
          </p:cNvPr>
          <p:cNvPicPr>
            <a:picLocks noChangeAspect="1"/>
          </p:cNvPicPr>
          <p:nvPr/>
        </p:nvPicPr>
        <p:blipFill rotWithShape="1">
          <a:blip r:embed="rId3"/>
          <a:srcRect l="12065" t="28501" r="52843" b="13332"/>
          <a:stretch/>
        </p:blipFill>
        <p:spPr>
          <a:xfrm>
            <a:off x="1879553" y="2916548"/>
            <a:ext cx="3521285" cy="3283234"/>
          </a:xfrm>
          <a:prstGeom prst="rect">
            <a:avLst/>
          </a:prstGeom>
        </p:spPr>
      </p:pic>
    </p:spTree>
    <p:extLst>
      <p:ext uri="{BB962C8B-B14F-4D97-AF65-F5344CB8AC3E}">
        <p14:creationId xmlns:p14="http://schemas.microsoft.com/office/powerpoint/2010/main" val="1894886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604DE-B468-C49F-7710-13C7463FC101}"/>
              </a:ext>
            </a:extLst>
          </p:cNvPr>
          <p:cNvSpPr txBox="1"/>
          <p:nvPr/>
        </p:nvSpPr>
        <p:spPr>
          <a:xfrm>
            <a:off x="3961157" y="2921168"/>
            <a:ext cx="4269685" cy="1015663"/>
          </a:xfrm>
          <a:prstGeom prst="rect">
            <a:avLst/>
          </a:prstGeom>
          <a:noFill/>
        </p:spPr>
        <p:txBody>
          <a:bodyPr wrap="square" rtlCol="0">
            <a:spAutoFit/>
          </a:bodyPr>
          <a:lstStyle/>
          <a:p>
            <a:pPr algn="r" rtl="1"/>
            <a:r>
              <a:rPr lang="ar-LB" sz="6000" dirty="0">
                <a:solidFill>
                  <a:schemeClr val="bg1"/>
                </a:solidFill>
                <a:latin typeface="Simplified Arabic" panose="02020603050405020304" pitchFamily="18" charset="-78"/>
                <a:cs typeface="Simplified Arabic" panose="02020603050405020304" pitchFamily="18" charset="-78"/>
              </a:rPr>
              <a:t>ما هو الهاكاثون؟</a:t>
            </a:r>
          </a:p>
        </p:txBody>
      </p:sp>
    </p:spTree>
    <p:extLst>
      <p:ext uri="{BB962C8B-B14F-4D97-AF65-F5344CB8AC3E}">
        <p14:creationId xmlns:p14="http://schemas.microsoft.com/office/powerpoint/2010/main" val="80942917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women sitting at a table with computer&#10;&#10;Description automatically generated with low confidence">
            <a:extLst>
              <a:ext uri="{FF2B5EF4-FFF2-40B4-BE49-F238E27FC236}">
                <a16:creationId xmlns:a16="http://schemas.microsoft.com/office/drawing/2014/main" id="{9C997B3F-53A6-63AE-5C5F-E07B33369A07}"/>
              </a:ext>
            </a:extLst>
          </p:cNvPr>
          <p:cNvPicPr>
            <a:picLocks noChangeAspect="1"/>
          </p:cNvPicPr>
          <p:nvPr/>
        </p:nvPicPr>
        <p:blipFill rotWithShape="1">
          <a:blip r:embed="rId3"/>
          <a:srcRect l="11613" r="16652" b="-1"/>
          <a:stretch/>
        </p:blipFill>
        <p:spPr>
          <a:xfrm>
            <a:off x="-1" y="10"/>
            <a:ext cx="7370057" cy="6857990"/>
          </a:xfrm>
          <a:prstGeom prst="rect">
            <a:avLst/>
          </a:prstGeom>
        </p:spPr>
      </p:pic>
      <p:pic>
        <p:nvPicPr>
          <p:cNvPr id="9" name="Picture 8" descr="A group of people looking at a computer&#10;&#10;Description automatically generated">
            <a:extLst>
              <a:ext uri="{FF2B5EF4-FFF2-40B4-BE49-F238E27FC236}">
                <a16:creationId xmlns:a16="http://schemas.microsoft.com/office/drawing/2014/main" id="{B968A0F5-C999-FF15-A4CC-3798C7040E0D}"/>
              </a:ext>
            </a:extLst>
          </p:cNvPr>
          <p:cNvPicPr>
            <a:picLocks noChangeAspect="1"/>
          </p:cNvPicPr>
          <p:nvPr/>
        </p:nvPicPr>
        <p:blipFill rotWithShape="1">
          <a:blip r:embed="rId4"/>
          <a:srcRect l="4828" r="2632" b="3"/>
          <a:stretch/>
        </p:blipFill>
        <p:spPr>
          <a:xfrm>
            <a:off x="7534656" y="1"/>
            <a:ext cx="4657344" cy="3346704"/>
          </a:xfrm>
          <a:prstGeom prst="rect">
            <a:avLst/>
          </a:prstGeom>
        </p:spPr>
      </p:pic>
      <p:pic>
        <p:nvPicPr>
          <p:cNvPr id="11" name="Picture 10" descr="A group of people in a room&#10;&#10;Description automatically generated with medium confidence">
            <a:extLst>
              <a:ext uri="{FF2B5EF4-FFF2-40B4-BE49-F238E27FC236}">
                <a16:creationId xmlns:a16="http://schemas.microsoft.com/office/drawing/2014/main" id="{745FD914-B439-92E2-12E8-5B838BC1A160}"/>
              </a:ext>
            </a:extLst>
          </p:cNvPr>
          <p:cNvPicPr>
            <a:picLocks noChangeAspect="1"/>
          </p:cNvPicPr>
          <p:nvPr/>
        </p:nvPicPr>
        <p:blipFill rotWithShape="1">
          <a:blip r:embed="rId5"/>
          <a:srcRect l="15778" r="18817" b="2"/>
          <a:stretch/>
        </p:blipFill>
        <p:spPr>
          <a:xfrm>
            <a:off x="7534654" y="3511296"/>
            <a:ext cx="4657346" cy="3346704"/>
          </a:xfrm>
          <a:prstGeom prst="rect">
            <a:avLst/>
          </a:prstGeom>
        </p:spPr>
      </p:pic>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algn="r" rtl="1"/>
            <a:endParaRPr lang="ar-LB" sz="6000" dirty="0">
              <a:solidFill>
                <a:schemeClr val="bg1"/>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1805714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algn="r" rtl="1"/>
            <a:r>
              <a:rPr lang="ar-LB" sz="6000" dirty="0">
                <a:solidFill>
                  <a:schemeClr val="bg1"/>
                </a:solidFill>
                <a:latin typeface="Simplified Arabic" panose="02020603050405020304" pitchFamily="18" charset="-78"/>
                <a:cs typeface="Simplified Arabic" panose="02020603050405020304" pitchFamily="18" charset="-78"/>
              </a:rPr>
              <a:t>ما هو الهاكاثون؟</a:t>
            </a:r>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983304" y="1689764"/>
            <a:ext cx="10515600" cy="82483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r>
              <a:rPr lang="ar-LB" b="0" dirty="0">
                <a:solidFill>
                  <a:schemeClr val="tx1"/>
                </a:solidFill>
              </a:rPr>
              <a:t>يأتي اسم الهاكاثون من كلمتين</a:t>
            </a:r>
            <a:r>
              <a:rPr lang="en-US" b="0" dirty="0">
                <a:solidFill>
                  <a:schemeClr val="tx1"/>
                </a:solidFill>
              </a:rPr>
              <a:t>:</a:t>
            </a:r>
            <a:endParaRPr lang="ar-LB" b="0" dirty="0">
              <a:solidFill>
                <a:schemeClr val="tx1"/>
              </a:solidFill>
            </a:endParaRPr>
          </a:p>
          <a:p>
            <a:pPr algn="just" rtl="1"/>
            <a:endParaRPr lang="en-US" b="0" dirty="0">
              <a:solidFill>
                <a:schemeClr val="tx1"/>
              </a:solidFill>
            </a:endParaRPr>
          </a:p>
          <a:p>
            <a:pPr algn="just" rtl="1"/>
            <a:r>
              <a:rPr lang="ar-LB" b="0" dirty="0">
                <a:solidFill>
                  <a:schemeClr val="tx1"/>
                </a:solidFill>
              </a:rPr>
              <a:t>"هاك" وهي مصطلح يستخدم في مجتمع البرمجيات ويعني إيجاد حلول إبداعية جديدة للتحديات</a:t>
            </a:r>
          </a:p>
          <a:p>
            <a:pPr algn="just" rtl="1"/>
            <a:endParaRPr lang="ar-LB" b="0" dirty="0">
              <a:solidFill>
                <a:schemeClr val="tx1"/>
              </a:solidFill>
            </a:endParaRPr>
          </a:p>
          <a:p>
            <a:pPr algn="just" rtl="1"/>
            <a:endParaRPr lang="en-US" b="0" dirty="0">
              <a:solidFill>
                <a:schemeClr val="tx1"/>
              </a:solidFill>
            </a:endParaRPr>
          </a:p>
          <a:p>
            <a:pPr algn="just" rtl="1"/>
            <a:r>
              <a:rPr lang="ar-LB" b="0" dirty="0">
                <a:solidFill>
                  <a:schemeClr val="tx1"/>
                </a:solidFill>
              </a:rPr>
              <a:t>و"ماراثون" وهو سباق طويل المسافة</a:t>
            </a:r>
          </a:p>
          <a:p>
            <a:endParaRPr lang="ar-LB" b="0" dirty="0">
              <a:solidFill>
                <a:schemeClr val="tx1"/>
              </a:solidFill>
            </a:endParaRPr>
          </a:p>
          <a:p>
            <a:endParaRPr lang="en-US" b="0" dirty="0">
              <a:solidFill>
                <a:schemeClr val="tx1"/>
              </a:solidFill>
            </a:endParaRPr>
          </a:p>
        </p:txBody>
      </p:sp>
      <p:pic>
        <p:nvPicPr>
          <p:cNvPr id="6" name="Picture 5" descr="A person sitting at a desk working on a computer&#10;&#10;Description automatically generated with medium confidence">
            <a:extLst>
              <a:ext uri="{FF2B5EF4-FFF2-40B4-BE49-F238E27FC236}">
                <a16:creationId xmlns:a16="http://schemas.microsoft.com/office/drawing/2014/main" id="{66430BFB-56D6-B50A-CBAC-529043AFB2CF}"/>
              </a:ext>
            </a:extLst>
          </p:cNvPr>
          <p:cNvPicPr>
            <a:picLocks noChangeAspect="1"/>
          </p:cNvPicPr>
          <p:nvPr/>
        </p:nvPicPr>
        <p:blipFill rotWithShape="1">
          <a:blip r:embed="rId3"/>
          <a:srcRect l="17255" t="26459" r="16585" b="25380"/>
          <a:stretch/>
        </p:blipFill>
        <p:spPr>
          <a:xfrm>
            <a:off x="2886551" y="3646170"/>
            <a:ext cx="2301698" cy="1394461"/>
          </a:xfrm>
          <a:prstGeom prst="rect">
            <a:avLst/>
          </a:prstGeom>
        </p:spPr>
      </p:pic>
      <p:pic>
        <p:nvPicPr>
          <p:cNvPr id="8" name="Picture 7" descr="A person in a wheelchair&#10;&#10;Description automatically generated with low confidence">
            <a:extLst>
              <a:ext uri="{FF2B5EF4-FFF2-40B4-BE49-F238E27FC236}">
                <a16:creationId xmlns:a16="http://schemas.microsoft.com/office/drawing/2014/main" id="{B9BBE8F9-BA18-A4D8-2AE4-8D3DD918A136}"/>
              </a:ext>
            </a:extLst>
          </p:cNvPr>
          <p:cNvPicPr>
            <a:picLocks noChangeAspect="1"/>
          </p:cNvPicPr>
          <p:nvPr/>
        </p:nvPicPr>
        <p:blipFill rotWithShape="1">
          <a:blip r:embed="rId4"/>
          <a:srcRect l="5401" t="24224" r="4259" b="6832"/>
          <a:stretch/>
        </p:blipFill>
        <p:spPr>
          <a:xfrm>
            <a:off x="1995818" y="5177024"/>
            <a:ext cx="2301697" cy="1463807"/>
          </a:xfrm>
          <a:prstGeom prst="rect">
            <a:avLst/>
          </a:prstGeom>
        </p:spPr>
      </p:pic>
    </p:spTree>
    <p:extLst>
      <p:ext uri="{BB962C8B-B14F-4D97-AF65-F5344CB8AC3E}">
        <p14:creationId xmlns:p14="http://schemas.microsoft.com/office/powerpoint/2010/main" val="42268447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5242A-EA56-4150-A9CC-3F75084605B9}"/>
              </a:ext>
            </a:extLst>
          </p:cNvPr>
          <p:cNvSpPr txBox="1">
            <a:spLocks/>
          </p:cNvSpPr>
          <p:nvPr/>
        </p:nvSpPr>
        <p:spPr>
          <a:xfrm>
            <a:off x="1799801" y="89182"/>
            <a:ext cx="9699103" cy="1022224"/>
          </a:xfrm>
          <a:prstGeom prst="rect">
            <a:avLst/>
          </a:prstGeom>
        </p:spPr>
        <p:txBody>
          <a:bodyPr anchor="b"/>
          <a:lstStyle>
            <a:lvl1pPr algn="r"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algn="r" rtl="1"/>
            <a:r>
              <a:rPr lang="ar-LB" sz="6000" dirty="0">
                <a:solidFill>
                  <a:schemeClr val="bg1"/>
                </a:solidFill>
                <a:latin typeface="Simplified Arabic" panose="02020603050405020304" pitchFamily="18" charset="-78"/>
                <a:cs typeface="Simplified Arabic" panose="02020603050405020304" pitchFamily="18" charset="-78"/>
              </a:rPr>
              <a:t>ما هو الهاكاثون؟</a:t>
            </a:r>
          </a:p>
        </p:txBody>
      </p:sp>
      <p:sp>
        <p:nvSpPr>
          <p:cNvPr id="5" name="Title 1">
            <a:extLst>
              <a:ext uri="{FF2B5EF4-FFF2-40B4-BE49-F238E27FC236}">
                <a16:creationId xmlns:a16="http://schemas.microsoft.com/office/drawing/2014/main" id="{78DBB8A2-7FF0-46E9-AF1C-1CF9FE7FE5BD}"/>
              </a:ext>
            </a:extLst>
          </p:cNvPr>
          <p:cNvSpPr txBox="1">
            <a:spLocks/>
          </p:cNvSpPr>
          <p:nvPr/>
        </p:nvSpPr>
        <p:spPr>
          <a:xfrm>
            <a:off x="8150087" y="1789459"/>
            <a:ext cx="3348817"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sp>
        <p:nvSpPr>
          <p:cNvPr id="24" name="Title 1">
            <a:extLst>
              <a:ext uri="{FF2B5EF4-FFF2-40B4-BE49-F238E27FC236}">
                <a16:creationId xmlns:a16="http://schemas.microsoft.com/office/drawing/2014/main" id="{5B716F04-E428-DC76-2BF4-F6EF5DB2FB58}"/>
              </a:ext>
            </a:extLst>
          </p:cNvPr>
          <p:cNvSpPr txBox="1">
            <a:spLocks/>
          </p:cNvSpPr>
          <p:nvPr/>
        </p:nvSpPr>
        <p:spPr>
          <a:xfrm>
            <a:off x="9342782" y="2916548"/>
            <a:ext cx="1378226"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accent6">
                  <a:lumMod val="75000"/>
                </a:schemeClr>
              </a:solidFill>
            </a:endParaRPr>
          </a:p>
        </p:txBody>
      </p:sp>
      <p:sp>
        <p:nvSpPr>
          <p:cNvPr id="25" name="Title 1">
            <a:extLst>
              <a:ext uri="{FF2B5EF4-FFF2-40B4-BE49-F238E27FC236}">
                <a16:creationId xmlns:a16="http://schemas.microsoft.com/office/drawing/2014/main" id="{3C6BB735-C79E-AF32-E250-92F6BFCBC64B}"/>
              </a:ext>
            </a:extLst>
          </p:cNvPr>
          <p:cNvSpPr txBox="1">
            <a:spLocks/>
          </p:cNvSpPr>
          <p:nvPr/>
        </p:nvSpPr>
        <p:spPr>
          <a:xfrm>
            <a:off x="7504329" y="4319016"/>
            <a:ext cx="1638862" cy="1005026"/>
          </a:xfrm>
          <a:prstGeom prst="rect">
            <a:avLst/>
          </a:prstGeom>
        </p:spPr>
        <p:txBody>
          <a:bodyPr/>
          <a:lstStyle>
            <a:lvl1pPr algn="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gn="just" rtl="1"/>
            <a:endParaRPr lang="ar-LB" b="0" dirty="0">
              <a:solidFill>
                <a:schemeClr val="tx1"/>
              </a:solidFill>
            </a:endParaRPr>
          </a:p>
        </p:txBody>
      </p:sp>
      <p:pic>
        <p:nvPicPr>
          <p:cNvPr id="3" name="Picture 2" descr="A group of people sitting around a table with laptops&#10;&#10;Description automatically generated with medium confidence">
            <a:extLst>
              <a:ext uri="{FF2B5EF4-FFF2-40B4-BE49-F238E27FC236}">
                <a16:creationId xmlns:a16="http://schemas.microsoft.com/office/drawing/2014/main" id="{1C8A3C87-06C6-3572-21BB-F11AA9F39843}"/>
              </a:ext>
            </a:extLst>
          </p:cNvPr>
          <p:cNvPicPr>
            <a:picLocks noChangeAspect="1"/>
          </p:cNvPicPr>
          <p:nvPr/>
        </p:nvPicPr>
        <p:blipFill>
          <a:blip r:embed="rId3"/>
          <a:stretch>
            <a:fillRect/>
          </a:stretch>
        </p:blipFill>
        <p:spPr>
          <a:xfrm>
            <a:off x="462566" y="2073103"/>
            <a:ext cx="5633434" cy="3696941"/>
          </a:xfrm>
          <a:prstGeom prst="rect">
            <a:avLst/>
          </a:prstGeom>
        </p:spPr>
      </p:pic>
      <p:sp>
        <p:nvSpPr>
          <p:cNvPr id="8" name="TextBox 7">
            <a:extLst>
              <a:ext uri="{FF2B5EF4-FFF2-40B4-BE49-F238E27FC236}">
                <a16:creationId xmlns:a16="http://schemas.microsoft.com/office/drawing/2014/main" id="{33E7B153-6CF1-6358-48FA-6C7FA82DBEBB}"/>
              </a:ext>
            </a:extLst>
          </p:cNvPr>
          <p:cNvSpPr txBox="1"/>
          <p:nvPr/>
        </p:nvSpPr>
        <p:spPr>
          <a:xfrm>
            <a:off x="6395633" y="2644301"/>
            <a:ext cx="5495115" cy="2554545"/>
          </a:xfrm>
          <a:prstGeom prst="rect">
            <a:avLst/>
          </a:prstGeom>
          <a:noFill/>
        </p:spPr>
        <p:txBody>
          <a:bodyPr wrap="square">
            <a:spAutoFit/>
          </a:bodyPr>
          <a:lstStyle/>
          <a:p>
            <a:pPr algn="r" rtl="1"/>
            <a:r>
              <a:rPr lang="ar-LB" sz="3200" dirty="0"/>
              <a:t>مسابقة يتعاون فيها المبرمجون وخبراء في مجال معين بغية تطوير البرامج بطرق </a:t>
            </a:r>
            <a:r>
              <a:rPr lang="ar-LB" sz="3200" dirty="0">
                <a:solidFill>
                  <a:srgbClr val="00B050"/>
                </a:solidFill>
              </a:rPr>
              <a:t>غير تقليدية و مُبتكرة </a:t>
            </a:r>
            <a:r>
              <a:rPr lang="ar-LB" sz="3200" dirty="0"/>
              <a:t>وخلال </a:t>
            </a:r>
            <a:r>
              <a:rPr lang="ar-LB" sz="3200" dirty="0">
                <a:solidFill>
                  <a:srgbClr val="00B050"/>
                </a:solidFill>
              </a:rPr>
              <a:t>فترة قصيرة </a:t>
            </a:r>
            <a:r>
              <a:rPr lang="ar-LB" sz="3200" dirty="0"/>
              <a:t>من الزمن </a:t>
            </a:r>
            <a:r>
              <a:rPr lang="ar-LB" sz="3200" dirty="0">
                <a:solidFill>
                  <a:srgbClr val="00B050"/>
                </a:solidFill>
              </a:rPr>
              <a:t>لحل مشكلة أو مجموعة معينة من المشاكل</a:t>
            </a:r>
            <a:r>
              <a:rPr lang="ar-LB" sz="3200" dirty="0"/>
              <a:t>.</a:t>
            </a:r>
            <a:endParaRPr lang="fr-FR" sz="3200" dirty="0"/>
          </a:p>
        </p:txBody>
      </p:sp>
    </p:spTree>
    <p:extLst>
      <p:ext uri="{BB962C8B-B14F-4D97-AF65-F5344CB8AC3E}">
        <p14:creationId xmlns:p14="http://schemas.microsoft.com/office/powerpoint/2010/main" val="3819357305"/>
      </p:ext>
    </p:extLst>
  </p:cSld>
  <p:clrMapOvr>
    <a:masterClrMapping/>
  </p:clrMapOvr>
  <p:transition spd="slow">
    <p:push dir="u"/>
  </p:transition>
</p:sld>
</file>

<file path=ppt/theme/theme1.xml><?xml version="1.0" encoding="utf-8"?>
<a:theme xmlns:a="http://schemas.openxmlformats.org/drawingml/2006/main" name="Office Theme">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d6d9d182-1b51-4d13-91b7-4a83422f327c">
      <Url xsi:nil="true"/>
      <Description xsi:nil="true"/>
    </Thumbnail>
    <_x0023_ xmlns="d6d9d182-1b51-4d13-91b7-4a83422f327c" xsi:nil="true"/>
    <_dlc_DocId xmlns="059678d3-0933-4798-85ce-4e8030ba05bc">UNITPB-486-54015</_dlc_DocId>
    <_dlc_DocIdUrl xmlns="059678d3-0933-4798-85ce-4e8030ba05bc">
      <Url>https://intranet.undp.org/unit/pb/communicate/_layouts/15/DocIdRedir.aspx?ID=UNITPB-486-54015</Url>
      <Description>UNITPB-486-54015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4981E8A26D6C246AE44E9FDAFE54C35" ma:contentTypeVersion="2" ma:contentTypeDescription="Create a new document." ma:contentTypeScope="" ma:versionID="2bafee30312a17e35afbe94b7810dbe1">
  <xsd:schema xmlns:xsd="http://www.w3.org/2001/XMLSchema" xmlns:xs="http://www.w3.org/2001/XMLSchema" xmlns:p="http://schemas.microsoft.com/office/2006/metadata/properties" xmlns:ns2="059678d3-0933-4798-85ce-4e8030ba05bc" xmlns:ns3="d6d9d182-1b51-4d13-91b7-4a83422f327c" targetNamespace="http://schemas.microsoft.com/office/2006/metadata/properties" ma:root="true" ma:fieldsID="9e25fca6862e2cb423d20a055f158612" ns2:_="" ns3:_="">
    <xsd:import namespace="059678d3-0933-4798-85ce-4e8030ba05bc"/>
    <xsd:import namespace="d6d9d182-1b51-4d13-91b7-4a83422f327c"/>
    <xsd:element name="properties">
      <xsd:complexType>
        <xsd:sequence>
          <xsd:element name="documentManagement">
            <xsd:complexType>
              <xsd:all>
                <xsd:element ref="ns2:_dlc_DocId" minOccurs="0"/>
                <xsd:element ref="ns2:_dlc_DocIdUrl" minOccurs="0"/>
                <xsd:element ref="ns2:_dlc_DocIdPersistId" minOccurs="0"/>
                <xsd:element ref="ns3:Thumbnail" minOccurs="0"/>
                <xsd:element ref="ns3: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678d3-0933-4798-85ce-4e8030ba05b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6d9d182-1b51-4d13-91b7-4a83422f327c" elementFormDefault="qualified">
    <xsd:import namespace="http://schemas.microsoft.com/office/2006/documentManagement/types"/>
    <xsd:import namespace="http://schemas.microsoft.com/office/infopath/2007/PartnerControls"/>
    <xsd:element name="Thumbnail" ma:index="11"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_x0023_" ma:index="12" nillable="true" ma:displayName="#" ma:internalName="_x0023_">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04553-3E3C-4767-9D24-7D5707FBF882}">
  <ds:schemaRefs>
    <ds:schemaRef ds:uri="http://schemas.microsoft.com/office/2006/metadata/properties"/>
    <ds:schemaRef ds:uri="http://schemas.microsoft.com/office/infopath/2007/PartnerControls"/>
    <ds:schemaRef ds:uri="d6d9d182-1b51-4d13-91b7-4a83422f327c"/>
    <ds:schemaRef ds:uri="059678d3-0933-4798-85ce-4e8030ba05bc"/>
  </ds:schemaRefs>
</ds:datastoreItem>
</file>

<file path=customXml/itemProps2.xml><?xml version="1.0" encoding="utf-8"?>
<ds:datastoreItem xmlns:ds="http://schemas.openxmlformats.org/officeDocument/2006/customXml" ds:itemID="{F741DC0A-1DCC-4F03-AFCC-17E26D6995C9}">
  <ds:schemaRefs>
    <ds:schemaRef ds:uri="http://schemas.microsoft.com/sharepoint/v3/contenttype/forms"/>
  </ds:schemaRefs>
</ds:datastoreItem>
</file>

<file path=customXml/itemProps3.xml><?xml version="1.0" encoding="utf-8"?>
<ds:datastoreItem xmlns:ds="http://schemas.openxmlformats.org/officeDocument/2006/customXml" ds:itemID="{C298140E-C229-4DEF-9022-DBD93A783116}">
  <ds:schemaRefs>
    <ds:schemaRef ds:uri="http://schemas.microsoft.com/sharepoint/events"/>
  </ds:schemaRefs>
</ds:datastoreItem>
</file>

<file path=customXml/itemProps4.xml><?xml version="1.0" encoding="utf-8"?>
<ds:datastoreItem xmlns:ds="http://schemas.openxmlformats.org/officeDocument/2006/customXml" ds:itemID="{90F3DEA2-9199-4D75-AE55-25BE911D2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9678d3-0933-4798-85ce-4e8030ba05bc"/>
    <ds:schemaRef ds:uri="d6d9d182-1b51-4d13-91b7-4a83422f32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6920</TotalTime>
  <Words>2040</Words>
  <Application>Microsoft Office PowerPoint</Application>
  <PresentationFormat>Widescreen</PresentationFormat>
  <Paragraphs>158</Paragraphs>
  <Slides>24</Slides>
  <Notes>21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Roboto</vt:lpstr>
      <vt:lpstr>Simplified Arabic</vt:lpstr>
      <vt:lpstr>Söhne</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pragya mahendru</dc:creator>
  <cp:lastModifiedBy>Rita Sawaya</cp:lastModifiedBy>
  <cp:revision>68</cp:revision>
  <dcterms:created xsi:type="dcterms:W3CDTF">2020-05-07T16:23:44Z</dcterms:created>
  <dcterms:modified xsi:type="dcterms:W3CDTF">2023-09-01T11:33:15Z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f48c212f-6798-4e20-a56b-e8dbe132730e</vt:lpwstr>
  </property>
  <property fmtid="{D5CDD505-2E9C-101B-9397-08002B2CF9AE}" pid="3" name="ContentTypeId">
    <vt:lpwstr>0x010100B4981E8A26D6C246AE44E9FDAFE54C35</vt:lpwstr>
  </property>
</Properties>
</file>